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50"/>
  </p:notesMasterIdLst>
  <p:sldIdLst>
    <p:sldId id="256" r:id="rId2"/>
    <p:sldId id="363" r:id="rId3"/>
    <p:sldId id="446" r:id="rId4"/>
    <p:sldId id="365" r:id="rId5"/>
    <p:sldId id="467" r:id="rId6"/>
    <p:sldId id="493" r:id="rId7"/>
    <p:sldId id="494" r:id="rId8"/>
    <p:sldId id="512" r:id="rId9"/>
    <p:sldId id="354" r:id="rId10"/>
    <p:sldId id="458" r:id="rId11"/>
    <p:sldId id="440" r:id="rId12"/>
    <p:sldId id="395" r:id="rId13"/>
    <p:sldId id="448" r:id="rId14"/>
    <p:sldId id="472" r:id="rId15"/>
    <p:sldId id="345" r:id="rId16"/>
    <p:sldId id="341" r:id="rId17"/>
    <p:sldId id="456" r:id="rId18"/>
    <p:sldId id="381" r:id="rId19"/>
    <p:sldId id="500" r:id="rId20"/>
    <p:sldId id="495" r:id="rId21"/>
    <p:sldId id="496" r:id="rId22"/>
    <p:sldId id="513" r:id="rId23"/>
    <p:sldId id="514" r:id="rId24"/>
    <p:sldId id="497" r:id="rId25"/>
    <p:sldId id="498" r:id="rId26"/>
    <p:sldId id="383" r:id="rId27"/>
    <p:sldId id="385" r:id="rId28"/>
    <p:sldId id="386" r:id="rId29"/>
    <p:sldId id="502" r:id="rId30"/>
    <p:sldId id="518" r:id="rId31"/>
    <p:sldId id="519" r:id="rId32"/>
    <p:sldId id="503" r:id="rId33"/>
    <p:sldId id="507" r:id="rId34"/>
    <p:sldId id="506" r:id="rId35"/>
    <p:sldId id="504" r:id="rId36"/>
    <p:sldId id="508" r:id="rId37"/>
    <p:sldId id="520" r:id="rId38"/>
    <p:sldId id="492" r:id="rId39"/>
    <p:sldId id="322" r:id="rId40"/>
    <p:sldId id="511" r:id="rId41"/>
    <p:sldId id="515" r:id="rId42"/>
    <p:sldId id="509" r:id="rId43"/>
    <p:sldId id="510" r:id="rId44"/>
    <p:sldId id="401" r:id="rId45"/>
    <p:sldId id="517" r:id="rId46"/>
    <p:sldId id="491" r:id="rId47"/>
    <p:sldId id="516" r:id="rId48"/>
    <p:sldId id="42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76290" autoAdjust="0"/>
  </p:normalViewPr>
  <p:slideViewPr>
    <p:cSldViewPr>
      <p:cViewPr varScale="1">
        <p:scale>
          <a:sx n="68" d="100"/>
          <a:sy n="68" d="100"/>
        </p:scale>
        <p:origin x="18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73CB9-EEAB-41F4-88F3-98A9F961653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239E5B1-A5C0-45DE-9A56-5E0A4AA59858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 smtClean="0"/>
            <a:t>Sigurno</a:t>
          </a:r>
          <a:endParaRPr lang="hr-HR" dirty="0"/>
        </a:p>
      </dgm:t>
    </dgm:pt>
    <dgm:pt modelId="{8D1EC0EC-6E65-4A7A-AB63-413286500FD9}" type="parTrans" cxnId="{56D42A21-A877-4E70-BBB8-A56212F2FED7}">
      <dgm:prSet/>
      <dgm:spPr/>
      <dgm:t>
        <a:bodyPr/>
        <a:lstStyle/>
        <a:p>
          <a:endParaRPr lang="hr-HR"/>
        </a:p>
      </dgm:t>
    </dgm:pt>
    <dgm:pt modelId="{FD8DD2F4-8E67-485E-9490-28B64472CD44}" type="sibTrans" cxnId="{56D42A21-A877-4E70-BBB8-A56212F2FED7}">
      <dgm:prSet/>
      <dgm:spPr/>
      <dgm:t>
        <a:bodyPr/>
        <a:lstStyle/>
        <a:p>
          <a:endParaRPr lang="hr-HR"/>
        </a:p>
      </dgm:t>
    </dgm:pt>
    <dgm:pt modelId="{0C952914-9BCE-487D-9815-92EFA8439DA0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hr-HR" sz="2000" dirty="0" smtClean="0"/>
            <a:t>kad budete tražiti literaturu za kolokvije/ispite</a:t>
          </a:r>
          <a:endParaRPr lang="hr-HR" sz="2000" dirty="0"/>
        </a:p>
      </dgm:t>
    </dgm:pt>
    <dgm:pt modelId="{84EBB3B2-3D09-4038-B760-51A762F6257D}" type="parTrans" cxnId="{92CA5B64-B483-4300-B893-DA4A8E6644BC}">
      <dgm:prSet/>
      <dgm:spPr/>
      <dgm:t>
        <a:bodyPr/>
        <a:lstStyle/>
        <a:p>
          <a:endParaRPr lang="hr-HR"/>
        </a:p>
      </dgm:t>
    </dgm:pt>
    <dgm:pt modelId="{B7EB8B6B-F6C2-4717-9635-7BB88ADD5167}" type="sibTrans" cxnId="{92CA5B64-B483-4300-B893-DA4A8E6644BC}">
      <dgm:prSet/>
      <dgm:spPr/>
      <dgm:t>
        <a:bodyPr/>
        <a:lstStyle/>
        <a:p>
          <a:endParaRPr lang="hr-HR"/>
        </a:p>
      </dgm:t>
    </dgm:pt>
    <dgm:pt modelId="{72C95C4F-CDBB-4386-8422-5509E8B0E701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hr-HR" sz="2000" dirty="0" smtClean="0"/>
            <a:t>kad budete tražiti literaturu za seminarski rad</a:t>
          </a:r>
          <a:endParaRPr lang="hr-HR" sz="2000" dirty="0"/>
        </a:p>
      </dgm:t>
    </dgm:pt>
    <dgm:pt modelId="{91279D98-5191-497D-8136-57AD74210ED0}" type="parTrans" cxnId="{49E4602E-CF80-4DD4-A9F6-4D249941B032}">
      <dgm:prSet/>
      <dgm:spPr/>
      <dgm:t>
        <a:bodyPr/>
        <a:lstStyle/>
        <a:p>
          <a:endParaRPr lang="hr-HR"/>
        </a:p>
      </dgm:t>
    </dgm:pt>
    <dgm:pt modelId="{396F4E20-694D-42B0-B517-E1A7EFDE80B1}" type="sibTrans" cxnId="{49E4602E-CF80-4DD4-A9F6-4D249941B032}">
      <dgm:prSet/>
      <dgm:spPr/>
      <dgm:t>
        <a:bodyPr/>
        <a:lstStyle/>
        <a:p>
          <a:endParaRPr lang="hr-HR"/>
        </a:p>
      </dgm:t>
    </dgm:pt>
    <dgm:pt modelId="{7073B03C-0B57-4515-B900-94EC7121997D}">
      <dgm:prSet phldrT="[Text]"/>
      <dgm:spPr>
        <a:solidFill>
          <a:srgbClr val="EB7615"/>
        </a:solidFill>
      </dgm:spPr>
      <dgm:t>
        <a:bodyPr/>
        <a:lstStyle/>
        <a:p>
          <a:r>
            <a:rPr lang="hr-HR" dirty="0" smtClean="0"/>
            <a:t>Vjerojatno </a:t>
          </a:r>
          <a:endParaRPr lang="hr-HR" dirty="0"/>
        </a:p>
      </dgm:t>
    </dgm:pt>
    <dgm:pt modelId="{80FEC01C-B32D-4170-A931-0F47F3B56321}" type="parTrans" cxnId="{C05D8C6B-0F89-4DB1-A733-CF9923E3E565}">
      <dgm:prSet/>
      <dgm:spPr/>
      <dgm:t>
        <a:bodyPr/>
        <a:lstStyle/>
        <a:p>
          <a:endParaRPr lang="hr-HR"/>
        </a:p>
      </dgm:t>
    </dgm:pt>
    <dgm:pt modelId="{AC2CA72E-BB49-4D06-BD2C-54A4B759F2B2}" type="sibTrans" cxnId="{C05D8C6B-0F89-4DB1-A733-CF9923E3E565}">
      <dgm:prSet/>
      <dgm:spPr/>
      <dgm:t>
        <a:bodyPr/>
        <a:lstStyle/>
        <a:p>
          <a:endParaRPr lang="hr-HR"/>
        </a:p>
      </dgm:t>
    </dgm:pt>
    <dgm:pt modelId="{F8ED477D-75C5-4B49-93AF-7288D4A96CCE}">
      <dgm:prSet phldrT="[Text]" custT="1"/>
      <dgm:spPr>
        <a:solidFill>
          <a:srgbClr val="EB7615">
            <a:alpha val="40000"/>
          </a:srgbClr>
        </a:solidFill>
      </dgm:spPr>
      <dgm:t>
        <a:bodyPr/>
        <a:lstStyle/>
        <a:p>
          <a:r>
            <a:rPr lang="hr-HR" sz="2000" dirty="0" smtClean="0"/>
            <a:t>kad vam bude trebati mirno mjesto za učenje</a:t>
          </a:r>
          <a:endParaRPr lang="hr-HR" sz="2000" dirty="0"/>
        </a:p>
      </dgm:t>
    </dgm:pt>
    <dgm:pt modelId="{208617A4-61B8-4C3C-A428-C740BA0145F6}" type="parTrans" cxnId="{68524C71-1AE5-47F1-8CBF-20FC6BEFABF6}">
      <dgm:prSet/>
      <dgm:spPr/>
      <dgm:t>
        <a:bodyPr/>
        <a:lstStyle/>
        <a:p>
          <a:endParaRPr lang="hr-HR"/>
        </a:p>
      </dgm:t>
    </dgm:pt>
    <dgm:pt modelId="{ACD5E0B6-D00A-48D7-B03A-FD56A2EE6756}" type="sibTrans" cxnId="{68524C71-1AE5-47F1-8CBF-20FC6BEFABF6}">
      <dgm:prSet/>
      <dgm:spPr/>
      <dgm:t>
        <a:bodyPr/>
        <a:lstStyle/>
        <a:p>
          <a:endParaRPr lang="hr-HR"/>
        </a:p>
      </dgm:t>
    </dgm:pt>
    <dgm:pt modelId="{4639FD91-4363-4F98-AF72-CF7DFD9FC592}">
      <dgm:prSet phldrT="[Text]"/>
      <dgm:spPr>
        <a:solidFill>
          <a:srgbClr val="00B050"/>
        </a:solidFill>
      </dgm:spPr>
      <dgm:t>
        <a:bodyPr/>
        <a:lstStyle/>
        <a:p>
          <a:r>
            <a:rPr lang="hr-HR" dirty="0" smtClean="0"/>
            <a:t>A može i…</a:t>
          </a:r>
          <a:endParaRPr lang="hr-HR" dirty="0"/>
        </a:p>
      </dgm:t>
    </dgm:pt>
    <dgm:pt modelId="{8B02B52C-61EF-4E30-B2E0-A925F1AA6BB3}" type="parTrans" cxnId="{E62AD576-39BD-4543-9B6A-EDB3ED2692E7}">
      <dgm:prSet/>
      <dgm:spPr/>
      <dgm:t>
        <a:bodyPr/>
        <a:lstStyle/>
        <a:p>
          <a:endParaRPr lang="hr-HR"/>
        </a:p>
      </dgm:t>
    </dgm:pt>
    <dgm:pt modelId="{9B58CB3B-6B0C-422C-BC30-C97355521AC6}" type="sibTrans" cxnId="{E62AD576-39BD-4543-9B6A-EDB3ED2692E7}">
      <dgm:prSet/>
      <dgm:spPr/>
      <dgm:t>
        <a:bodyPr/>
        <a:lstStyle/>
        <a:p>
          <a:endParaRPr lang="hr-HR"/>
        </a:p>
      </dgm:t>
    </dgm:pt>
    <dgm:pt modelId="{CD8AC619-596B-45A3-8615-CEF0684E62BC}">
      <dgm:prSet phldrT="[Text]" custT="1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hr-HR" sz="2000" dirty="0" smtClean="0"/>
            <a:t>kad ne znate od čega krenuti pri traženju literature za seminar </a:t>
          </a:r>
          <a:endParaRPr lang="hr-HR" sz="2000" dirty="0"/>
        </a:p>
      </dgm:t>
    </dgm:pt>
    <dgm:pt modelId="{8B590148-61F6-4100-ACCB-937F2B2DA4EE}" type="parTrans" cxnId="{9034EB51-76EE-4557-8161-67736B50A60B}">
      <dgm:prSet/>
      <dgm:spPr/>
      <dgm:t>
        <a:bodyPr/>
        <a:lstStyle/>
        <a:p>
          <a:endParaRPr lang="hr-HR"/>
        </a:p>
      </dgm:t>
    </dgm:pt>
    <dgm:pt modelId="{E19A17D9-D827-425B-91AB-569580B829E2}" type="sibTrans" cxnId="{9034EB51-76EE-4557-8161-67736B50A60B}">
      <dgm:prSet/>
      <dgm:spPr/>
      <dgm:t>
        <a:bodyPr/>
        <a:lstStyle/>
        <a:p>
          <a:endParaRPr lang="hr-HR"/>
        </a:p>
      </dgm:t>
    </dgm:pt>
    <dgm:pt modelId="{50A11AD0-F1A4-4080-9D96-D72EC08AE120}">
      <dgm:prSet phldrT="[Text]" custT="1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hr-HR" sz="2000" dirty="0" smtClean="0"/>
            <a:t>…</a:t>
          </a:r>
          <a:endParaRPr lang="hr-HR" sz="2000" dirty="0"/>
        </a:p>
      </dgm:t>
    </dgm:pt>
    <dgm:pt modelId="{40977288-72E3-4EF5-907D-44777F17A454}" type="parTrans" cxnId="{B6100DE3-1416-47C0-9FDA-2512A91B533D}">
      <dgm:prSet/>
      <dgm:spPr/>
      <dgm:t>
        <a:bodyPr/>
        <a:lstStyle/>
        <a:p>
          <a:endParaRPr lang="hr-HR"/>
        </a:p>
      </dgm:t>
    </dgm:pt>
    <dgm:pt modelId="{A65F49F7-F28E-4294-B48D-C32C839A7C4E}" type="sibTrans" cxnId="{B6100DE3-1416-47C0-9FDA-2512A91B533D}">
      <dgm:prSet/>
      <dgm:spPr/>
      <dgm:t>
        <a:bodyPr/>
        <a:lstStyle/>
        <a:p>
          <a:endParaRPr lang="hr-HR"/>
        </a:p>
      </dgm:t>
    </dgm:pt>
    <dgm:pt modelId="{5CA25919-73D0-45B7-A0DD-D0F1CC290F96}">
      <dgm:prSet custT="1"/>
      <dgm:spPr>
        <a:solidFill>
          <a:srgbClr val="EB7615">
            <a:alpha val="40000"/>
          </a:srgbClr>
        </a:solidFill>
      </dgm:spPr>
      <dgm:t>
        <a:bodyPr/>
        <a:lstStyle/>
        <a:p>
          <a:r>
            <a:rPr lang="hr-HR" sz="2000" dirty="0" smtClean="0"/>
            <a:t>kad vam bude trebati mjesto za grupni rad s kolegama   </a:t>
          </a:r>
        </a:p>
      </dgm:t>
    </dgm:pt>
    <dgm:pt modelId="{C8A7B9FC-A311-4B9F-9788-A2B5C3F3672F}" type="parTrans" cxnId="{6336F532-47F7-4D2F-A2FD-E609EE396B6D}">
      <dgm:prSet/>
      <dgm:spPr/>
      <dgm:t>
        <a:bodyPr/>
        <a:lstStyle/>
        <a:p>
          <a:endParaRPr lang="hr-HR"/>
        </a:p>
      </dgm:t>
    </dgm:pt>
    <dgm:pt modelId="{B5435EBA-D87B-4694-80BD-247BC8628706}" type="sibTrans" cxnId="{6336F532-47F7-4D2F-A2FD-E609EE396B6D}">
      <dgm:prSet/>
      <dgm:spPr/>
      <dgm:t>
        <a:bodyPr/>
        <a:lstStyle/>
        <a:p>
          <a:endParaRPr lang="hr-HR"/>
        </a:p>
      </dgm:t>
    </dgm:pt>
    <dgm:pt modelId="{5AF18E93-3B64-420F-B2CC-6A6BD0A76B73}">
      <dgm:prSet custT="1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hr-HR" sz="2000" dirty="0" smtClean="0"/>
            <a:t>kad ne znate gdje bi na pauzi između predavanja </a:t>
          </a:r>
          <a:r>
            <a:rPr lang="hr-HR" sz="2000" dirty="0" smtClean="0">
              <a:sym typeface="Wingdings" panose="05000000000000000000" pitchFamily="2" charset="2"/>
            </a:rPr>
            <a:t></a:t>
          </a:r>
          <a:endParaRPr lang="hr-HR" sz="2000" dirty="0" smtClean="0"/>
        </a:p>
      </dgm:t>
    </dgm:pt>
    <dgm:pt modelId="{ABA7D96A-9E9B-4A1C-BCB5-7CCB9B8E7BD5}" type="parTrans" cxnId="{BB48E7E9-9B11-4226-BAC1-1DCEFC5C3BAD}">
      <dgm:prSet/>
      <dgm:spPr/>
      <dgm:t>
        <a:bodyPr/>
        <a:lstStyle/>
        <a:p>
          <a:endParaRPr lang="hr-HR"/>
        </a:p>
      </dgm:t>
    </dgm:pt>
    <dgm:pt modelId="{E975E292-718E-4AC8-A303-52FA1D9451BD}" type="sibTrans" cxnId="{BB48E7E9-9B11-4226-BAC1-1DCEFC5C3BAD}">
      <dgm:prSet/>
      <dgm:spPr/>
      <dgm:t>
        <a:bodyPr/>
        <a:lstStyle/>
        <a:p>
          <a:endParaRPr lang="hr-HR"/>
        </a:p>
      </dgm:t>
    </dgm:pt>
    <dgm:pt modelId="{E37C7E8C-B34C-4049-9070-0777213AAE08}">
      <dgm:prSet phldrT="[Text]" custT="1"/>
      <dgm:spPr>
        <a:solidFill>
          <a:srgbClr val="FF0000">
            <a:alpha val="40000"/>
          </a:srgbClr>
        </a:solidFill>
      </dgm:spPr>
      <dgm:t>
        <a:bodyPr/>
        <a:lstStyle/>
        <a:p>
          <a:r>
            <a:rPr lang="hr-HR" sz="2000" dirty="0" smtClean="0"/>
            <a:t>…</a:t>
          </a:r>
          <a:endParaRPr lang="hr-HR" sz="2000" dirty="0"/>
        </a:p>
      </dgm:t>
    </dgm:pt>
    <dgm:pt modelId="{228C7E4A-AA78-4C8D-A7B2-DE62E2C08B14}" type="parTrans" cxnId="{CE105B7A-2629-4EC5-8C68-6ED97E147C25}">
      <dgm:prSet/>
      <dgm:spPr/>
      <dgm:t>
        <a:bodyPr/>
        <a:lstStyle/>
        <a:p>
          <a:endParaRPr lang="hr-HR"/>
        </a:p>
      </dgm:t>
    </dgm:pt>
    <dgm:pt modelId="{A09D38E9-1C47-4EE7-8BA4-02557517D63B}" type="sibTrans" cxnId="{CE105B7A-2629-4EC5-8C68-6ED97E147C25}">
      <dgm:prSet/>
      <dgm:spPr/>
      <dgm:t>
        <a:bodyPr/>
        <a:lstStyle/>
        <a:p>
          <a:endParaRPr lang="hr-HR"/>
        </a:p>
      </dgm:t>
    </dgm:pt>
    <dgm:pt modelId="{6E6A6B9B-0EDA-4D5A-BC41-6F07ADC16192}">
      <dgm:prSet custT="1"/>
      <dgm:spPr>
        <a:solidFill>
          <a:srgbClr val="EB7615">
            <a:alpha val="40000"/>
          </a:srgbClr>
        </a:solidFill>
      </dgm:spPr>
      <dgm:t>
        <a:bodyPr/>
        <a:lstStyle/>
        <a:p>
          <a:r>
            <a:rPr lang="hr-HR" sz="2000" dirty="0" smtClean="0"/>
            <a:t>…</a:t>
          </a:r>
        </a:p>
      </dgm:t>
    </dgm:pt>
    <dgm:pt modelId="{CFE89688-2DFC-49D5-B940-4C4F72DBF49D}" type="parTrans" cxnId="{BDF1F1BE-699B-49AF-944D-CA2DE41DBF7D}">
      <dgm:prSet/>
      <dgm:spPr/>
      <dgm:t>
        <a:bodyPr/>
        <a:lstStyle/>
        <a:p>
          <a:endParaRPr lang="hr-HR"/>
        </a:p>
      </dgm:t>
    </dgm:pt>
    <dgm:pt modelId="{CE262C29-5ADA-44B3-81E2-AC6091B5080B}" type="sibTrans" cxnId="{BDF1F1BE-699B-49AF-944D-CA2DE41DBF7D}">
      <dgm:prSet/>
      <dgm:spPr/>
      <dgm:t>
        <a:bodyPr/>
        <a:lstStyle/>
        <a:p>
          <a:endParaRPr lang="hr-HR"/>
        </a:p>
      </dgm:t>
    </dgm:pt>
    <dgm:pt modelId="{B4F404F7-3C28-4B43-AB2C-4FBAE4E7CC7C}">
      <dgm:prSet phldrT="[Text]" custT="1"/>
      <dgm:spPr>
        <a:solidFill>
          <a:srgbClr val="00B050">
            <a:alpha val="40000"/>
          </a:srgbClr>
        </a:solidFill>
      </dgm:spPr>
      <dgm:t>
        <a:bodyPr/>
        <a:lstStyle/>
        <a:p>
          <a:endParaRPr lang="hr-HR" sz="2000" dirty="0"/>
        </a:p>
      </dgm:t>
    </dgm:pt>
    <dgm:pt modelId="{7D39370F-3A39-451C-AB38-456F60D1BED9}" type="parTrans" cxnId="{49978AEB-1F87-48CD-BAF5-4A9F51D188C0}">
      <dgm:prSet/>
      <dgm:spPr/>
      <dgm:t>
        <a:bodyPr/>
        <a:lstStyle/>
        <a:p>
          <a:endParaRPr lang="hr-HR"/>
        </a:p>
      </dgm:t>
    </dgm:pt>
    <dgm:pt modelId="{C8C62F51-0ADA-46F9-868B-E984C7A7CC32}" type="sibTrans" cxnId="{49978AEB-1F87-48CD-BAF5-4A9F51D188C0}">
      <dgm:prSet/>
      <dgm:spPr/>
      <dgm:t>
        <a:bodyPr/>
        <a:lstStyle/>
        <a:p>
          <a:endParaRPr lang="hr-HR"/>
        </a:p>
      </dgm:t>
    </dgm:pt>
    <dgm:pt modelId="{DBE7E779-7B73-4049-8073-27318BC45A9D}" type="pres">
      <dgm:prSet presAssocID="{3CA73CB9-EEAB-41F4-88F3-98A9F96165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6CAC494-1DDB-4AB3-9147-2374B88518DD}" type="pres">
      <dgm:prSet presAssocID="{8239E5B1-A5C0-45DE-9A56-5E0A4AA59858}" presName="linNode" presStyleCnt="0"/>
      <dgm:spPr/>
    </dgm:pt>
    <dgm:pt modelId="{468D2E18-BA39-4F77-8258-72E4D7033653}" type="pres">
      <dgm:prSet presAssocID="{8239E5B1-A5C0-45DE-9A56-5E0A4AA5985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D0869B-9F7B-42B9-A1CD-6BA836795DC5}" type="pres">
      <dgm:prSet presAssocID="{8239E5B1-A5C0-45DE-9A56-5E0A4AA59858}" presName="descendantText" presStyleLbl="alignAccFollowNode1" presStyleIdx="0" presStyleCnt="3" custScaleY="1457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286ADA-4C95-4818-A1D7-E7ADDA2F72BD}" type="pres">
      <dgm:prSet presAssocID="{FD8DD2F4-8E67-485E-9490-28B64472CD44}" presName="sp" presStyleCnt="0"/>
      <dgm:spPr/>
    </dgm:pt>
    <dgm:pt modelId="{0A49DAF6-5BDB-49EF-8EE0-4D7E6E50A2C8}" type="pres">
      <dgm:prSet presAssocID="{7073B03C-0B57-4515-B900-94EC7121997D}" presName="linNode" presStyleCnt="0"/>
      <dgm:spPr/>
    </dgm:pt>
    <dgm:pt modelId="{57A278C2-5A00-4F5A-9E98-D8E06577C8F9}" type="pres">
      <dgm:prSet presAssocID="{7073B03C-0B57-4515-B900-94EC7121997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DDF0FB-A1BC-47A4-905A-F4B8D3266CF5}" type="pres">
      <dgm:prSet presAssocID="{7073B03C-0B57-4515-B900-94EC7121997D}" presName="descendantText" presStyleLbl="alignAccFollowNode1" presStyleIdx="1" presStyleCnt="3" custScaleY="1209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18535E-2C9A-4675-A364-D98F236920A5}" type="pres">
      <dgm:prSet presAssocID="{AC2CA72E-BB49-4D06-BD2C-54A4B759F2B2}" presName="sp" presStyleCnt="0"/>
      <dgm:spPr/>
    </dgm:pt>
    <dgm:pt modelId="{326AA2A9-7A2C-4DF7-8CA5-A94A1EAA364A}" type="pres">
      <dgm:prSet presAssocID="{4639FD91-4363-4F98-AF72-CF7DFD9FC592}" presName="linNode" presStyleCnt="0"/>
      <dgm:spPr/>
    </dgm:pt>
    <dgm:pt modelId="{A374D3E5-D553-4FAE-BA5B-5D0BA2BDC6CB}" type="pres">
      <dgm:prSet presAssocID="{4639FD91-4363-4F98-AF72-CF7DFD9FC59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9BCC2D-2A97-4BCC-AE93-68BFFAD026F8}" type="pres">
      <dgm:prSet presAssocID="{4639FD91-4363-4F98-AF72-CF7DFD9FC592}" presName="descendantText" presStyleLbl="alignAccFollowNode1" presStyleIdx="2" presStyleCnt="3" custScaleY="2006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34EB51-76EE-4557-8161-67736B50A60B}" srcId="{4639FD91-4363-4F98-AF72-CF7DFD9FC592}" destId="{CD8AC619-596B-45A3-8615-CEF0684E62BC}" srcOrd="1" destOrd="0" parTransId="{8B590148-61F6-4100-ACCB-937F2B2DA4EE}" sibTransId="{E19A17D9-D827-425B-91AB-569580B829E2}"/>
    <dgm:cxn modelId="{3211CB5E-1A78-484E-946A-D811E45D66C1}" type="presOf" srcId="{4639FD91-4363-4F98-AF72-CF7DFD9FC592}" destId="{A374D3E5-D553-4FAE-BA5B-5D0BA2BDC6CB}" srcOrd="0" destOrd="0" presId="urn:microsoft.com/office/officeart/2005/8/layout/vList5"/>
    <dgm:cxn modelId="{0F15E5C3-58A0-4862-8DE9-27D1445AD9CD}" type="presOf" srcId="{F8ED477D-75C5-4B49-93AF-7288D4A96CCE}" destId="{F5DDF0FB-A1BC-47A4-905A-F4B8D3266CF5}" srcOrd="0" destOrd="0" presId="urn:microsoft.com/office/officeart/2005/8/layout/vList5"/>
    <dgm:cxn modelId="{45EED014-0D5E-4AAF-A714-56261B090E6F}" type="presOf" srcId="{72C95C4F-CDBB-4386-8422-5509E8B0E701}" destId="{32D0869B-9F7B-42B9-A1CD-6BA836795DC5}" srcOrd="0" destOrd="1" presId="urn:microsoft.com/office/officeart/2005/8/layout/vList5"/>
    <dgm:cxn modelId="{3C8057BE-D3E8-401C-A182-64237F48AA46}" type="presOf" srcId="{5AF18E93-3B64-420F-B2CC-6A6BD0A76B73}" destId="{699BCC2D-2A97-4BCC-AE93-68BFFAD026F8}" srcOrd="0" destOrd="2" presId="urn:microsoft.com/office/officeart/2005/8/layout/vList5"/>
    <dgm:cxn modelId="{DEB02B58-6D5E-48B5-8068-DDD7918F19AA}" type="presOf" srcId="{3CA73CB9-EEAB-41F4-88F3-98A9F9616534}" destId="{DBE7E779-7B73-4049-8073-27318BC45A9D}" srcOrd="0" destOrd="0" presId="urn:microsoft.com/office/officeart/2005/8/layout/vList5"/>
    <dgm:cxn modelId="{DE26D4CC-60EC-457E-B443-F50BF5597BA7}" type="presOf" srcId="{5CA25919-73D0-45B7-A0DD-D0F1CC290F96}" destId="{F5DDF0FB-A1BC-47A4-905A-F4B8D3266CF5}" srcOrd="0" destOrd="1" presId="urn:microsoft.com/office/officeart/2005/8/layout/vList5"/>
    <dgm:cxn modelId="{181E6064-6124-41EE-B3BF-32A09044FBA5}" type="presOf" srcId="{7073B03C-0B57-4515-B900-94EC7121997D}" destId="{57A278C2-5A00-4F5A-9E98-D8E06577C8F9}" srcOrd="0" destOrd="0" presId="urn:microsoft.com/office/officeart/2005/8/layout/vList5"/>
    <dgm:cxn modelId="{5CEFB139-90C1-49F7-B319-AC074A5C5D8A}" type="presOf" srcId="{0C952914-9BCE-487D-9815-92EFA8439DA0}" destId="{32D0869B-9F7B-42B9-A1CD-6BA836795DC5}" srcOrd="0" destOrd="0" presId="urn:microsoft.com/office/officeart/2005/8/layout/vList5"/>
    <dgm:cxn modelId="{49E4602E-CF80-4DD4-A9F6-4D249941B032}" srcId="{8239E5B1-A5C0-45DE-9A56-5E0A4AA59858}" destId="{72C95C4F-CDBB-4386-8422-5509E8B0E701}" srcOrd="1" destOrd="0" parTransId="{91279D98-5191-497D-8136-57AD74210ED0}" sibTransId="{396F4E20-694D-42B0-B517-E1A7EFDE80B1}"/>
    <dgm:cxn modelId="{46C9BD92-3E5E-4E53-971A-2D63F7D09890}" type="presOf" srcId="{CD8AC619-596B-45A3-8615-CEF0684E62BC}" destId="{699BCC2D-2A97-4BCC-AE93-68BFFAD026F8}" srcOrd="0" destOrd="1" presId="urn:microsoft.com/office/officeart/2005/8/layout/vList5"/>
    <dgm:cxn modelId="{B6100DE3-1416-47C0-9FDA-2512A91B533D}" srcId="{4639FD91-4363-4F98-AF72-CF7DFD9FC592}" destId="{50A11AD0-F1A4-4080-9D96-D72EC08AE120}" srcOrd="3" destOrd="0" parTransId="{40977288-72E3-4EF5-907D-44777F17A454}" sibTransId="{A65F49F7-F28E-4294-B48D-C32C839A7C4E}"/>
    <dgm:cxn modelId="{68524C71-1AE5-47F1-8CBF-20FC6BEFABF6}" srcId="{7073B03C-0B57-4515-B900-94EC7121997D}" destId="{F8ED477D-75C5-4B49-93AF-7288D4A96CCE}" srcOrd="0" destOrd="0" parTransId="{208617A4-61B8-4C3C-A428-C740BA0145F6}" sibTransId="{ACD5E0B6-D00A-48D7-B03A-FD56A2EE6756}"/>
    <dgm:cxn modelId="{6336F532-47F7-4D2F-A2FD-E609EE396B6D}" srcId="{7073B03C-0B57-4515-B900-94EC7121997D}" destId="{5CA25919-73D0-45B7-A0DD-D0F1CC290F96}" srcOrd="1" destOrd="0" parTransId="{C8A7B9FC-A311-4B9F-9788-A2B5C3F3672F}" sibTransId="{B5435EBA-D87B-4694-80BD-247BC8628706}"/>
    <dgm:cxn modelId="{BDF1F1BE-699B-49AF-944D-CA2DE41DBF7D}" srcId="{7073B03C-0B57-4515-B900-94EC7121997D}" destId="{6E6A6B9B-0EDA-4D5A-BC41-6F07ADC16192}" srcOrd="2" destOrd="0" parTransId="{CFE89688-2DFC-49D5-B940-4C4F72DBF49D}" sibTransId="{CE262C29-5ADA-44B3-81E2-AC6091B5080B}"/>
    <dgm:cxn modelId="{49978AEB-1F87-48CD-BAF5-4A9F51D188C0}" srcId="{4639FD91-4363-4F98-AF72-CF7DFD9FC592}" destId="{B4F404F7-3C28-4B43-AB2C-4FBAE4E7CC7C}" srcOrd="0" destOrd="0" parTransId="{7D39370F-3A39-451C-AB38-456F60D1BED9}" sibTransId="{C8C62F51-0ADA-46F9-868B-E984C7A7CC32}"/>
    <dgm:cxn modelId="{56D42A21-A877-4E70-BBB8-A56212F2FED7}" srcId="{3CA73CB9-EEAB-41F4-88F3-98A9F9616534}" destId="{8239E5B1-A5C0-45DE-9A56-5E0A4AA59858}" srcOrd="0" destOrd="0" parTransId="{8D1EC0EC-6E65-4A7A-AB63-413286500FD9}" sibTransId="{FD8DD2F4-8E67-485E-9490-28B64472CD44}"/>
    <dgm:cxn modelId="{BB48E7E9-9B11-4226-BAC1-1DCEFC5C3BAD}" srcId="{4639FD91-4363-4F98-AF72-CF7DFD9FC592}" destId="{5AF18E93-3B64-420F-B2CC-6A6BD0A76B73}" srcOrd="2" destOrd="0" parTransId="{ABA7D96A-9E9B-4A1C-BCB5-7CCB9B8E7BD5}" sibTransId="{E975E292-718E-4AC8-A303-52FA1D9451BD}"/>
    <dgm:cxn modelId="{2E57A97F-E0C5-4A28-96CB-E35DD1B557C5}" type="presOf" srcId="{B4F404F7-3C28-4B43-AB2C-4FBAE4E7CC7C}" destId="{699BCC2D-2A97-4BCC-AE93-68BFFAD026F8}" srcOrd="0" destOrd="0" presId="urn:microsoft.com/office/officeart/2005/8/layout/vList5"/>
    <dgm:cxn modelId="{3E2D67CE-8CBF-498F-9A90-09B809CE9AB2}" type="presOf" srcId="{E37C7E8C-B34C-4049-9070-0777213AAE08}" destId="{32D0869B-9F7B-42B9-A1CD-6BA836795DC5}" srcOrd="0" destOrd="2" presId="urn:microsoft.com/office/officeart/2005/8/layout/vList5"/>
    <dgm:cxn modelId="{92CA5B64-B483-4300-B893-DA4A8E6644BC}" srcId="{8239E5B1-A5C0-45DE-9A56-5E0A4AA59858}" destId="{0C952914-9BCE-487D-9815-92EFA8439DA0}" srcOrd="0" destOrd="0" parTransId="{84EBB3B2-3D09-4038-B760-51A762F6257D}" sibTransId="{B7EB8B6B-F6C2-4717-9635-7BB88ADD5167}"/>
    <dgm:cxn modelId="{CE105B7A-2629-4EC5-8C68-6ED97E147C25}" srcId="{8239E5B1-A5C0-45DE-9A56-5E0A4AA59858}" destId="{E37C7E8C-B34C-4049-9070-0777213AAE08}" srcOrd="2" destOrd="0" parTransId="{228C7E4A-AA78-4C8D-A7B2-DE62E2C08B14}" sibTransId="{A09D38E9-1C47-4EE7-8BA4-02557517D63B}"/>
    <dgm:cxn modelId="{0EA81C03-3C17-4571-9215-9AFB7B66B477}" type="presOf" srcId="{6E6A6B9B-0EDA-4D5A-BC41-6F07ADC16192}" destId="{F5DDF0FB-A1BC-47A4-905A-F4B8D3266CF5}" srcOrd="0" destOrd="2" presId="urn:microsoft.com/office/officeart/2005/8/layout/vList5"/>
    <dgm:cxn modelId="{15ED2BA0-9B2B-4FE7-8D0D-3B68ACB0E5F9}" type="presOf" srcId="{8239E5B1-A5C0-45DE-9A56-5E0A4AA59858}" destId="{468D2E18-BA39-4F77-8258-72E4D7033653}" srcOrd="0" destOrd="0" presId="urn:microsoft.com/office/officeart/2005/8/layout/vList5"/>
    <dgm:cxn modelId="{C05D8C6B-0F89-4DB1-A733-CF9923E3E565}" srcId="{3CA73CB9-EEAB-41F4-88F3-98A9F9616534}" destId="{7073B03C-0B57-4515-B900-94EC7121997D}" srcOrd="1" destOrd="0" parTransId="{80FEC01C-B32D-4170-A931-0F47F3B56321}" sibTransId="{AC2CA72E-BB49-4D06-BD2C-54A4B759F2B2}"/>
    <dgm:cxn modelId="{E62AD576-39BD-4543-9B6A-EDB3ED2692E7}" srcId="{3CA73CB9-EEAB-41F4-88F3-98A9F9616534}" destId="{4639FD91-4363-4F98-AF72-CF7DFD9FC592}" srcOrd="2" destOrd="0" parTransId="{8B02B52C-61EF-4E30-B2E0-A925F1AA6BB3}" sibTransId="{9B58CB3B-6B0C-422C-BC30-C97355521AC6}"/>
    <dgm:cxn modelId="{3F5127AB-6EF3-492B-8B6A-DCF2CACCD41F}" type="presOf" srcId="{50A11AD0-F1A4-4080-9D96-D72EC08AE120}" destId="{699BCC2D-2A97-4BCC-AE93-68BFFAD026F8}" srcOrd="0" destOrd="3" presId="urn:microsoft.com/office/officeart/2005/8/layout/vList5"/>
    <dgm:cxn modelId="{14338D8D-9C67-485E-B8AA-1D74F74F58E2}" type="presParOf" srcId="{DBE7E779-7B73-4049-8073-27318BC45A9D}" destId="{E6CAC494-1DDB-4AB3-9147-2374B88518DD}" srcOrd="0" destOrd="0" presId="urn:microsoft.com/office/officeart/2005/8/layout/vList5"/>
    <dgm:cxn modelId="{BFDDF018-08B0-47E0-8582-4D00DC2B34FA}" type="presParOf" srcId="{E6CAC494-1DDB-4AB3-9147-2374B88518DD}" destId="{468D2E18-BA39-4F77-8258-72E4D7033653}" srcOrd="0" destOrd="0" presId="urn:microsoft.com/office/officeart/2005/8/layout/vList5"/>
    <dgm:cxn modelId="{C846B9F4-AE5B-462D-8FDD-1F7BCBD20A21}" type="presParOf" srcId="{E6CAC494-1DDB-4AB3-9147-2374B88518DD}" destId="{32D0869B-9F7B-42B9-A1CD-6BA836795DC5}" srcOrd="1" destOrd="0" presId="urn:microsoft.com/office/officeart/2005/8/layout/vList5"/>
    <dgm:cxn modelId="{F229DD69-5DA2-4986-9F7A-4628C70E34DA}" type="presParOf" srcId="{DBE7E779-7B73-4049-8073-27318BC45A9D}" destId="{54286ADA-4C95-4818-A1D7-E7ADDA2F72BD}" srcOrd="1" destOrd="0" presId="urn:microsoft.com/office/officeart/2005/8/layout/vList5"/>
    <dgm:cxn modelId="{0176578E-6288-48A8-8921-30BD2B7D12BC}" type="presParOf" srcId="{DBE7E779-7B73-4049-8073-27318BC45A9D}" destId="{0A49DAF6-5BDB-49EF-8EE0-4D7E6E50A2C8}" srcOrd="2" destOrd="0" presId="urn:microsoft.com/office/officeart/2005/8/layout/vList5"/>
    <dgm:cxn modelId="{19823EFD-C9B9-40C6-BA06-663F46C45869}" type="presParOf" srcId="{0A49DAF6-5BDB-49EF-8EE0-4D7E6E50A2C8}" destId="{57A278C2-5A00-4F5A-9E98-D8E06577C8F9}" srcOrd="0" destOrd="0" presId="urn:microsoft.com/office/officeart/2005/8/layout/vList5"/>
    <dgm:cxn modelId="{B162C738-0ABC-4D53-B89A-88BBEC2FDB22}" type="presParOf" srcId="{0A49DAF6-5BDB-49EF-8EE0-4D7E6E50A2C8}" destId="{F5DDF0FB-A1BC-47A4-905A-F4B8D3266CF5}" srcOrd="1" destOrd="0" presId="urn:microsoft.com/office/officeart/2005/8/layout/vList5"/>
    <dgm:cxn modelId="{EF3EE09E-A13A-4814-9763-ACFE250C0706}" type="presParOf" srcId="{DBE7E779-7B73-4049-8073-27318BC45A9D}" destId="{2818535E-2C9A-4675-A364-D98F236920A5}" srcOrd="3" destOrd="0" presId="urn:microsoft.com/office/officeart/2005/8/layout/vList5"/>
    <dgm:cxn modelId="{B3B3D47B-3926-43DC-851F-EED4674FB46D}" type="presParOf" srcId="{DBE7E779-7B73-4049-8073-27318BC45A9D}" destId="{326AA2A9-7A2C-4DF7-8CA5-A94A1EAA364A}" srcOrd="4" destOrd="0" presId="urn:microsoft.com/office/officeart/2005/8/layout/vList5"/>
    <dgm:cxn modelId="{69ED1FB0-2E73-4817-BE92-026E89552F31}" type="presParOf" srcId="{326AA2A9-7A2C-4DF7-8CA5-A94A1EAA364A}" destId="{A374D3E5-D553-4FAE-BA5B-5D0BA2BDC6CB}" srcOrd="0" destOrd="0" presId="urn:microsoft.com/office/officeart/2005/8/layout/vList5"/>
    <dgm:cxn modelId="{B7AB433B-B7AB-4AC4-B579-82CF37DDC84E}" type="presParOf" srcId="{326AA2A9-7A2C-4DF7-8CA5-A94A1EAA364A}" destId="{699BCC2D-2A97-4BCC-AE93-68BFFAD026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0869B-9F7B-42B9-A1CD-6BA836795DC5}">
      <dsp:nvSpPr>
        <dsp:cNvPr id="0" name=""/>
        <dsp:cNvSpPr/>
      </dsp:nvSpPr>
      <dsp:spPr>
        <a:xfrm rot="5400000">
          <a:off x="5189988" y="-2040978"/>
          <a:ext cx="1514438" cy="5597371"/>
        </a:xfrm>
        <a:prstGeom prst="round2SameRect">
          <a:avLst/>
        </a:prstGeom>
        <a:solidFill>
          <a:srgbClr val="FF0000">
            <a:alpha val="4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kad budete tražiti literaturu za kolokvije/ispite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kad budete tražiti literaturu za seminarski rad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…</a:t>
          </a:r>
          <a:endParaRPr lang="hr-HR" sz="2000" kern="1200" dirty="0"/>
        </a:p>
      </dsp:txBody>
      <dsp:txXfrm rot="-5400000">
        <a:off x="3148522" y="74417"/>
        <a:ext cx="5523442" cy="1366580"/>
      </dsp:txXfrm>
    </dsp:sp>
    <dsp:sp modelId="{468D2E18-BA39-4F77-8258-72E4D7033653}">
      <dsp:nvSpPr>
        <dsp:cNvPr id="0" name=""/>
        <dsp:cNvSpPr/>
      </dsp:nvSpPr>
      <dsp:spPr>
        <a:xfrm>
          <a:off x="0" y="108184"/>
          <a:ext cx="3148521" cy="129904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Sigurno</a:t>
          </a:r>
          <a:endParaRPr lang="hr-HR" sz="4600" kern="1200" dirty="0"/>
        </a:p>
      </dsp:txBody>
      <dsp:txXfrm>
        <a:off x="63414" y="171598"/>
        <a:ext cx="3021693" cy="1172218"/>
      </dsp:txXfrm>
    </dsp:sp>
    <dsp:sp modelId="{F5DDF0FB-A1BC-47A4-905A-F4B8D3266CF5}">
      <dsp:nvSpPr>
        <dsp:cNvPr id="0" name=""/>
        <dsp:cNvSpPr/>
      </dsp:nvSpPr>
      <dsp:spPr>
        <a:xfrm rot="5400000">
          <a:off x="5330574" y="-574757"/>
          <a:ext cx="1256531" cy="5608320"/>
        </a:xfrm>
        <a:prstGeom prst="round2SameRect">
          <a:avLst/>
        </a:prstGeom>
        <a:solidFill>
          <a:srgbClr val="EB7615">
            <a:alpha val="4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kad vam bude trebati mirno mjesto za učenje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kad vam bude trebati mjesto za grupni rad s kolegama 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…</a:t>
          </a:r>
        </a:p>
      </dsp:txBody>
      <dsp:txXfrm rot="-5400000">
        <a:off x="3154680" y="1662476"/>
        <a:ext cx="5546981" cy="1133853"/>
      </dsp:txXfrm>
    </dsp:sp>
    <dsp:sp modelId="{57A278C2-5A00-4F5A-9E98-D8E06577C8F9}">
      <dsp:nvSpPr>
        <dsp:cNvPr id="0" name=""/>
        <dsp:cNvSpPr/>
      </dsp:nvSpPr>
      <dsp:spPr>
        <a:xfrm>
          <a:off x="0" y="1579879"/>
          <a:ext cx="3154680" cy="1299046"/>
        </a:xfrm>
        <a:prstGeom prst="roundRect">
          <a:avLst/>
        </a:prstGeom>
        <a:solidFill>
          <a:srgbClr val="EB76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Vjerojatno </a:t>
          </a:r>
          <a:endParaRPr lang="hr-HR" sz="4600" kern="1200" dirty="0"/>
        </a:p>
      </dsp:txBody>
      <dsp:txXfrm>
        <a:off x="63414" y="1643293"/>
        <a:ext cx="3027852" cy="1172218"/>
      </dsp:txXfrm>
    </dsp:sp>
    <dsp:sp modelId="{699BCC2D-2A97-4BCC-AE93-68BFFAD026F8}">
      <dsp:nvSpPr>
        <dsp:cNvPr id="0" name=""/>
        <dsp:cNvSpPr/>
      </dsp:nvSpPr>
      <dsp:spPr>
        <a:xfrm rot="5400000">
          <a:off x="4910603" y="1184873"/>
          <a:ext cx="2084834" cy="5602843"/>
        </a:xfrm>
        <a:prstGeom prst="round2SameRect">
          <a:avLst/>
        </a:prstGeom>
        <a:solidFill>
          <a:srgbClr val="00B050">
            <a:alpha val="4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kad ne znate od čega krenuti pri traženju literature za seminar 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kad ne znate gdje bi na pauzi između predavanja </a:t>
          </a:r>
          <a:r>
            <a:rPr lang="hr-HR" sz="2000" kern="1200" dirty="0" smtClean="0">
              <a:sym typeface="Wingdings" panose="05000000000000000000" pitchFamily="2" charset="2"/>
            </a:rPr>
            <a:t></a:t>
          </a:r>
          <a:endParaRPr lang="hr-HR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…</a:t>
          </a:r>
          <a:endParaRPr lang="hr-HR" sz="2000" kern="1200" dirty="0"/>
        </a:p>
      </dsp:txBody>
      <dsp:txXfrm rot="-5400000">
        <a:off x="3151599" y="3045651"/>
        <a:ext cx="5501070" cy="1881288"/>
      </dsp:txXfrm>
    </dsp:sp>
    <dsp:sp modelId="{A374D3E5-D553-4FAE-BA5B-5D0BA2BDC6CB}">
      <dsp:nvSpPr>
        <dsp:cNvPr id="0" name=""/>
        <dsp:cNvSpPr/>
      </dsp:nvSpPr>
      <dsp:spPr>
        <a:xfrm>
          <a:off x="0" y="3336771"/>
          <a:ext cx="3151599" cy="129904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600" kern="1200" dirty="0" smtClean="0"/>
            <a:t>A može i…</a:t>
          </a:r>
          <a:endParaRPr lang="hr-HR" sz="4600" kern="1200" dirty="0"/>
        </a:p>
      </dsp:txBody>
      <dsp:txXfrm>
        <a:off x="63414" y="3400185"/>
        <a:ext cx="3024771" cy="117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64C79-E2CB-4A94-88EE-E4B0E642F335}" type="datetimeFigureOut">
              <a:rPr lang="hr-HR" smtClean="0"/>
              <a:pPr/>
              <a:t>5.12.2017.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2B6BC-CC5D-486B-AB16-BB1372003C6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29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B6BC-CC5D-486B-AB16-BB1372003C60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324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B6BC-CC5D-486B-AB16-BB1372003C60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93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B6BC-CC5D-486B-AB16-BB1372003C60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2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B6BC-CC5D-486B-AB16-BB1372003C60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70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B6BC-CC5D-486B-AB16-BB1372003C60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83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B6BC-CC5D-486B-AB16-BB1372003C60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20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C8F9-EB56-40D5-B857-7654DB3311D9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BA0-7CC3-4576-9EBE-051F47F50D08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8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B32-F0A3-4EAF-8AC4-822E1D0E3F54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FAE1-3216-4C6C-B57A-3936A4DF8E21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6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BD8-58FC-4AEF-8D7F-0D6EB3668625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8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B842-27B6-416C-825F-6C6A3D27A868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B24B-9541-49DB-A142-C1C6A4C62582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A9DC-3814-4045-9081-93E65069CB1F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D96C-56DD-4FC1-BAB6-4EF74C98E116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EBCF3-5C2B-4EDA-B022-7EFEA9D9F5D7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6065-A4D8-417F-933A-61DE0BF7F964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9922B-8816-4CA2-B9B0-9F657B5D22A1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kzd.hr/?q=en" TargetMode="External"/><Relationship Id="rId2" Type="http://schemas.openxmlformats.org/officeDocument/2006/relationships/hyperlink" Target="http://www.zkzd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oha.ffzg.unizg.hr/" TargetMode="External"/><Relationship Id="rId4" Type="http://schemas.openxmlformats.org/officeDocument/2006/relationships/hyperlink" Target="http://www.nsk.h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hrcak.srce.hr/search/advanced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bib.irb.h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3238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b="1" dirty="0" smtClean="0"/>
              <a:t>Sveučilišna knjižnica -  </a:t>
            </a:r>
            <a:br>
              <a:rPr lang="hr-HR" b="1" dirty="0" smtClean="0"/>
            </a:br>
            <a:r>
              <a:rPr lang="hr-HR" b="1" dirty="0" smtClean="0"/>
              <a:t>usluge i izvori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pl-PL" sz="2400" dirty="0" smtClean="0">
                <a:solidFill>
                  <a:prstClr val="black"/>
                </a:solidFill>
              </a:rPr>
              <a:t> </a:t>
            </a:r>
            <a:r>
              <a:rPr lang="pl-PL" sz="2400" dirty="0">
                <a:solidFill>
                  <a:prstClr val="black"/>
                </a:solidFill>
              </a:rPr>
              <a:t/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 Izlaganje za studente prve godine </a:t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Odjela za etnologiju i antropologiju,  </a:t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Sveučilišna knjižnica, ogranak Novi kampus, 23. 11. 2017</a:t>
            </a:r>
            <a:endParaRPr lang="pl-PL" sz="2400" dirty="0" smtClean="0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828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endParaRPr lang="hr-HR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hr-HR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cs typeface="Times New Roman" pitchFamily="18" charset="0"/>
              </a:rPr>
              <a:t>Jelena </a:t>
            </a:r>
            <a:r>
              <a:rPr lang="hr-HR" sz="2800" dirty="0" err="1" smtClean="0">
                <a:cs typeface="Times New Roman" pitchFamily="18" charset="0"/>
              </a:rPr>
              <a:t>Rušev</a:t>
            </a:r>
            <a:r>
              <a:rPr lang="hr-HR" sz="2800" dirty="0" smtClean="0">
                <a:cs typeface="Times New Roman" pitchFamily="18" charset="0"/>
              </a:rPr>
              <a:t> </a:t>
            </a:r>
            <a:r>
              <a:rPr lang="hr-HR" sz="2800" dirty="0" err="1" smtClean="0">
                <a:cs typeface="Times New Roman" pitchFamily="18" charset="0"/>
              </a:rPr>
              <a:t>Mogilevskij</a:t>
            </a:r>
            <a:r>
              <a:rPr lang="hr-HR" sz="2800" dirty="0" smtClean="0">
                <a:cs typeface="Times New Roman" pitchFamily="18" charset="0"/>
              </a:rPr>
              <a:t>, dipl. knjižničar</a:t>
            </a: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/>
              <a:t>Sveučilišna knjižnica  </a:t>
            </a:r>
          </a:p>
          <a:p>
            <a:pPr>
              <a:lnSpc>
                <a:spcPct val="90000"/>
              </a:lnSpc>
            </a:pPr>
            <a:r>
              <a:rPr lang="hr-HR" sz="2800" dirty="0" smtClean="0"/>
              <a:t>Sveučilište u Zadru </a:t>
            </a:r>
            <a:endParaRPr lang="hr-H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Kako se upisati?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GDJE</a:t>
            </a:r>
            <a:r>
              <a:rPr lang="hr-HR" b="1" dirty="0"/>
              <a:t>: </a:t>
            </a:r>
            <a:endParaRPr lang="hr-HR" b="1" dirty="0" smtClean="0"/>
          </a:p>
          <a:p>
            <a:r>
              <a:rPr lang="hr-HR" dirty="0" smtClean="0"/>
              <a:t>a</a:t>
            </a:r>
            <a:r>
              <a:rPr lang="hr-HR" dirty="0"/>
              <a:t>) O</a:t>
            </a:r>
            <a:r>
              <a:rPr lang="hr-HR" dirty="0" smtClean="0"/>
              <a:t>djel posudbe (Središnja knjižnica)</a:t>
            </a:r>
            <a:endParaRPr lang="hr-HR" dirty="0"/>
          </a:p>
          <a:p>
            <a:r>
              <a:rPr lang="hr-HR" dirty="0" smtClean="0"/>
              <a:t>b</a:t>
            </a:r>
            <a:r>
              <a:rPr lang="hr-HR" dirty="0"/>
              <a:t>) O</a:t>
            </a:r>
            <a:r>
              <a:rPr lang="hr-HR" dirty="0" smtClean="0"/>
              <a:t>granak Novi </a:t>
            </a:r>
            <a:r>
              <a:rPr lang="hr-HR" dirty="0" err="1" smtClean="0"/>
              <a:t>kampus</a:t>
            </a:r>
            <a:endParaRPr lang="hr-HR" dirty="0" smtClean="0"/>
          </a:p>
          <a:p>
            <a:endParaRPr lang="hr-HR" dirty="0"/>
          </a:p>
          <a:p>
            <a:r>
              <a:rPr lang="hr-HR" b="1" dirty="0" smtClean="0"/>
              <a:t>KADA</a:t>
            </a:r>
            <a:r>
              <a:rPr lang="hr-HR" b="1" dirty="0"/>
              <a:t>?</a:t>
            </a:r>
            <a:r>
              <a:rPr lang="hr-HR" b="1" dirty="0" smtClean="0"/>
              <a:t> </a:t>
            </a:r>
            <a:r>
              <a:rPr lang="hr-HR" dirty="0"/>
              <a:t>P</a:t>
            </a:r>
            <a:r>
              <a:rPr lang="hr-HR" dirty="0" smtClean="0"/>
              <a:t>onedjeljak </a:t>
            </a:r>
            <a:r>
              <a:rPr lang="hr-HR" dirty="0"/>
              <a:t>- petak, 8.00 – 19.30 sati; </a:t>
            </a:r>
            <a:endParaRPr lang="hr-HR" dirty="0" smtClean="0"/>
          </a:p>
          <a:p>
            <a:r>
              <a:rPr lang="hr-HR" b="1" dirty="0" smtClean="0"/>
              <a:t>ŠTO </a:t>
            </a:r>
            <a:r>
              <a:rPr lang="hr-HR" b="1" dirty="0"/>
              <a:t>JE </a:t>
            </a:r>
            <a:r>
              <a:rPr lang="hr-HR" b="1" dirty="0" smtClean="0"/>
              <a:t>POTREBNO ZA UPIS</a:t>
            </a:r>
            <a:r>
              <a:rPr lang="hr-HR" dirty="0"/>
              <a:t>?</a:t>
            </a:r>
            <a:r>
              <a:rPr lang="hr-HR" dirty="0" smtClean="0"/>
              <a:t> </a:t>
            </a:r>
            <a:r>
              <a:rPr lang="hr-HR" dirty="0"/>
              <a:t>I</a:t>
            </a:r>
            <a:r>
              <a:rPr lang="hr-HR" dirty="0" smtClean="0"/>
              <a:t>ndeks </a:t>
            </a:r>
            <a:r>
              <a:rPr lang="hr-HR" dirty="0"/>
              <a:t>i osobna iskaznica. </a:t>
            </a:r>
            <a:endParaRPr lang="hr-HR" dirty="0" smtClean="0"/>
          </a:p>
          <a:p>
            <a:r>
              <a:rPr lang="hr-HR" b="1" dirty="0" smtClean="0"/>
              <a:t>KOL’KO PARA? </a:t>
            </a:r>
            <a:r>
              <a:rPr lang="hr-HR" b="1" dirty="0"/>
              <a:t>B</a:t>
            </a:r>
            <a:r>
              <a:rPr lang="hr-HR" b="1" dirty="0" smtClean="0"/>
              <a:t>esplatno! </a:t>
            </a:r>
            <a:r>
              <a:rPr lang="hr-HR" b="1" dirty="0" smtClean="0">
                <a:sym typeface="Wingdings" panose="05000000000000000000" pitchFamily="2" charset="2"/>
              </a:rPr>
              <a:t></a:t>
            </a:r>
            <a:endParaRPr lang="hr-HR" b="1" dirty="0" smtClean="0"/>
          </a:p>
          <a:p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/>
              <a:t>Ostale knjižnice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hr-HR" sz="2800" b="1" dirty="0" smtClean="0"/>
              <a:t>Znanstvena knjižnica Zadar - </a:t>
            </a:r>
            <a:r>
              <a:rPr lang="hr-HR" sz="2800" dirty="0" smtClean="0">
                <a:hlinkClick r:id="rId2"/>
              </a:rPr>
              <a:t>http://www.zkzd.hr/</a:t>
            </a:r>
            <a:endParaRPr lang="hr-HR" sz="2800" dirty="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hr-HR" sz="2800" dirty="0" smtClean="0"/>
              <a:t>dobiva </a:t>
            </a:r>
            <a:r>
              <a:rPr lang="hr-HR" sz="2800" b="1" dirty="0" smtClean="0"/>
              <a:t>obvezni primjerak svih publikacija koje se izdaju u Hrvatskoj</a:t>
            </a:r>
            <a:r>
              <a:rPr lang="hr-HR" sz="2800" dirty="0" smtClean="0"/>
              <a:t> (prema obvezi nakladnika da pošalju obvezni primjerak – napomena: nakladnici često ne izvršavaju tu obvezu)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hr-HR" sz="28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hr-HR" sz="2800" b="1" dirty="0" smtClean="0"/>
              <a:t>Gradska knjižnica Zadar - </a:t>
            </a:r>
            <a:r>
              <a:rPr lang="hr-HR" sz="2800" dirty="0" smtClean="0">
                <a:hlinkClick r:id="rId3"/>
              </a:rPr>
              <a:t>http://gkzd.hr/?q=en</a:t>
            </a:r>
            <a:r>
              <a:rPr lang="hr-HR" sz="2800" dirty="0" smtClean="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hr-HR" sz="2800" dirty="0" smtClean="0"/>
              <a:t>narodna knjižnica – nabavlja samo </a:t>
            </a:r>
            <a:r>
              <a:rPr lang="hr-HR" sz="2800" b="1" dirty="0" smtClean="0"/>
              <a:t>manji dio znanstvenih publikacija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hr-HR" sz="28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hr-HR" sz="2800" b="1" dirty="0" smtClean="0"/>
              <a:t>	Ukoliko građu ne pronađete u knjižnicama u Zadru potražite u katalozima drugih knjižnica :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800" dirty="0" smtClean="0"/>
              <a:t>        </a:t>
            </a:r>
            <a:r>
              <a:rPr lang="hr-HR" sz="2800" dirty="0" err="1" smtClean="0"/>
              <a:t>npr</a:t>
            </a:r>
            <a:r>
              <a:rPr lang="hr-HR" sz="2800" dirty="0" smtClean="0"/>
              <a:t>. Nacionalna i sveučilišna knjižnica, Zagreb (</a:t>
            </a:r>
            <a:r>
              <a:rPr lang="hr-HR" sz="2800" dirty="0" smtClean="0">
                <a:hlinkClick r:id="rId4"/>
              </a:rPr>
              <a:t>www.nsk.hr</a:t>
            </a:r>
            <a:r>
              <a:rPr lang="hr-HR" sz="2800" dirty="0" smtClean="0"/>
              <a:t>), Knjižnica Filozofskog fakulteta, Zagreb (</a:t>
            </a:r>
            <a:r>
              <a:rPr lang="hr-HR" sz="2800" dirty="0" smtClean="0">
                <a:hlinkClick r:id="rId5"/>
              </a:rPr>
              <a:t>http://koha.ffzg.unizg.hr/</a:t>
            </a:r>
            <a:r>
              <a:rPr lang="hr-HR" sz="2800" dirty="0" smtClean="0"/>
              <a:t>)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hr-HR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28600" y="44958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8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Pravila posudbe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Najveći broj zaduženih primjeraka : 4</a:t>
            </a:r>
          </a:p>
          <a:p>
            <a:r>
              <a:rPr lang="hr-HR" dirty="0" smtClean="0"/>
              <a:t>Rok posudbe : 20 dana, mogućnost produženja (prije isteka roka posudbe – telefonom ili u knjižnici) </a:t>
            </a:r>
            <a:r>
              <a:rPr lang="pl-PL" dirty="0" smtClean="0"/>
              <a:t> </a:t>
            </a:r>
            <a:endParaRPr lang="hr-HR" dirty="0" smtClean="0"/>
          </a:p>
          <a:p>
            <a:r>
              <a:rPr lang="hr-HR" dirty="0" err="1" smtClean="0"/>
              <a:t>Zakasnina</a:t>
            </a:r>
            <a:r>
              <a:rPr lang="hr-HR" dirty="0" smtClean="0"/>
              <a:t> </a:t>
            </a:r>
            <a:r>
              <a:rPr lang="hr-HR" dirty="0">
                <a:sym typeface="Wingdings" pitchFamily="2" charset="2"/>
              </a:rPr>
              <a:t>:</a:t>
            </a:r>
            <a:r>
              <a:rPr lang="hr-HR" dirty="0" smtClean="0"/>
              <a:t> 0,50 kn (po knjizi i po danu)</a:t>
            </a:r>
          </a:p>
          <a:p>
            <a:r>
              <a:rPr lang="hr-HR" dirty="0" smtClean="0"/>
              <a:t>Prije upisa u semestar treba vratiti sve knjige kako bi se dobila potvrda  potrebna pri upisu u sljedeći semestar!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Međuknjižnična</a:t>
            </a:r>
            <a:r>
              <a:rPr lang="hr-HR" b="1" dirty="0" smtClean="0"/>
              <a:t> posudba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ako Sveučilišna knjižnica nema u svom fondu neku knjigu/časopis/pristup bazi korisnik je može naručiti iz drugih knjižnica u Hrvatskoj i inozemstvu</a:t>
            </a:r>
          </a:p>
          <a:p>
            <a:r>
              <a:rPr lang="hr-HR" dirty="0" smtClean="0"/>
              <a:t>cijena usluge ovisi o knjižnici od koje se posuđuje 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za narudžbu</a:t>
            </a:r>
            <a:r>
              <a:rPr lang="vi-VN" dirty="0" smtClean="0">
                <a:latin typeface="Calibri" panose="020F0502020204030204" pitchFamily="34" charset="0"/>
              </a:rPr>
              <a:t> knjig</a:t>
            </a:r>
            <a:r>
              <a:rPr lang="hr-HR" dirty="0" smtClean="0">
                <a:latin typeface="Calibri" panose="020F0502020204030204" pitchFamily="34" charset="0"/>
              </a:rPr>
              <a:t>e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ili </a:t>
            </a:r>
            <a:r>
              <a:rPr lang="vi-VN" dirty="0" smtClean="0">
                <a:latin typeface="Calibri" panose="020F0502020204030204" pitchFamily="34" charset="0"/>
              </a:rPr>
              <a:t>član</a:t>
            </a:r>
            <a:r>
              <a:rPr lang="hr-HR" dirty="0" smtClean="0">
                <a:latin typeface="Calibri" panose="020F0502020204030204" pitchFamily="34" charset="0"/>
              </a:rPr>
              <a:t>ka </a:t>
            </a:r>
            <a:r>
              <a:rPr lang="vi-VN" dirty="0" smtClean="0">
                <a:latin typeface="Calibri" panose="020F0502020204030204" pitchFamily="34" charset="0"/>
              </a:rPr>
              <a:t>iz časopisa</a:t>
            </a:r>
            <a:r>
              <a:rPr lang="hr-HR" dirty="0" smtClean="0">
                <a:latin typeface="Calibri" panose="020F0502020204030204" pitchFamily="34" charset="0"/>
              </a:rPr>
              <a:t> potrebno je ispuniti</a:t>
            </a:r>
            <a:r>
              <a:rPr lang="vi-VN" dirty="0" smtClean="0">
                <a:latin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</a:rPr>
              <a:t>Zahtjev za </a:t>
            </a:r>
            <a:r>
              <a:rPr lang="vi-VN" dirty="0" smtClean="0">
                <a:latin typeface="Calibri" panose="020F0502020204030204" pitchFamily="34" charset="0"/>
              </a:rPr>
              <a:t>međuknjižničnu</a:t>
            </a:r>
            <a:r>
              <a:rPr lang="hr-HR" dirty="0" smtClean="0">
                <a:latin typeface="Calibri" panose="020F0502020204030204" pitchFamily="34" charset="0"/>
              </a:rPr>
              <a:t> posudbu i poslati ga</a:t>
            </a:r>
            <a:r>
              <a:rPr lang="vi-VN" dirty="0" smtClean="0">
                <a:latin typeface="Calibri" panose="020F0502020204030204" pitchFamily="34" charset="0"/>
              </a:rPr>
              <a:t> na </a:t>
            </a:r>
            <a:r>
              <a:rPr lang="vi-VN" dirty="0">
                <a:latin typeface="Calibri" panose="020F0502020204030204" pitchFamily="34" charset="0"/>
              </a:rPr>
              <a:t>e-mail </a:t>
            </a:r>
            <a:r>
              <a:rPr lang="hr-HR" dirty="0" smtClean="0">
                <a:latin typeface="Calibri" panose="020F0502020204030204" pitchFamily="34" charset="0"/>
              </a:rPr>
              <a:t>knjižnice (</a:t>
            </a:r>
            <a:r>
              <a:rPr lang="vi-VN" dirty="0" smtClean="0">
                <a:latin typeface="Calibri" panose="020F0502020204030204" pitchFamily="34" charset="0"/>
              </a:rPr>
              <a:t>knjiznica@unizd.hr</a:t>
            </a:r>
            <a:r>
              <a:rPr lang="hr-HR" dirty="0" smtClean="0">
                <a:latin typeface="Calibri" panose="020F0502020204030204" pitchFamily="34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hr-HR" dirty="0" smtClean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0"/>
            <a:ext cx="5105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/>
          </a:bodyPr>
          <a:lstStyle/>
          <a:p>
            <a:r>
              <a:rPr lang="hr-HR" b="1" dirty="0" smtClean="0"/>
              <a:t>Kako mogu pronaći što mi treba u  Sveučilišnoj knjižnici i što sve knjižnica uopće ima?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U knjižničnom </a:t>
            </a:r>
            <a:r>
              <a:rPr lang="hr-HR" dirty="0" smtClean="0">
                <a:solidFill>
                  <a:srgbClr val="FF0000"/>
                </a:solidFill>
              </a:rPr>
              <a:t>katalogu</a:t>
            </a:r>
            <a:r>
              <a:rPr lang="hr-HR" dirty="0" smtClean="0"/>
              <a:t>! </a:t>
            </a:r>
          </a:p>
          <a:p>
            <a:pPr>
              <a:buFont typeface="Arial" charset="0"/>
              <a:buNone/>
            </a:pPr>
            <a:endParaRPr lang="hr-HR" dirty="0" smtClean="0"/>
          </a:p>
          <a:p>
            <a:pPr>
              <a:buFont typeface="Arial" charset="0"/>
              <a:buNone/>
            </a:pPr>
            <a:r>
              <a:rPr lang="hr-HR" dirty="0" smtClean="0"/>
              <a:t>    </a:t>
            </a:r>
          </a:p>
        </p:txBody>
      </p:sp>
      <p:pic>
        <p:nvPicPr>
          <p:cNvPr id="21509" name="Picture 4" descr="katalog_osnovn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2743200"/>
            <a:ext cx="65849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86" y="-107951"/>
            <a:ext cx="7886700" cy="1325563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www.unizd.hr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5134"/>
            <a:ext cx="8277108" cy="504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0600" y="5638800"/>
            <a:ext cx="1828800" cy="304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229600" cy="536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429000"/>
            <a:ext cx="3505200" cy="1371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8750" r="15000" b="17188"/>
          <a:stretch>
            <a:fillRect/>
          </a:stretch>
        </p:blipFill>
        <p:spPr bwMode="auto">
          <a:xfrm>
            <a:off x="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743200" y="2667000"/>
            <a:ext cx="6172200" cy="533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0" y="2895600"/>
            <a:ext cx="2286000" cy="3200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Pretraživanje kataloga</a:t>
            </a:r>
            <a:br>
              <a:rPr lang="hr-HR" b="1" dirty="0" smtClean="0"/>
            </a:br>
            <a:r>
              <a:rPr lang="hr-HR" b="1" dirty="0" smtClean="0"/>
              <a:t>Ako znamo </a:t>
            </a:r>
            <a:r>
              <a:rPr lang="hr-HR" b="1" dirty="0" smtClean="0">
                <a:solidFill>
                  <a:srgbClr val="FF0000"/>
                </a:solidFill>
              </a:rPr>
              <a:t>naslov</a:t>
            </a:r>
            <a:r>
              <a:rPr lang="hr-HR" dirty="0" smtClean="0"/>
              <a:t>...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81200"/>
            <a:ext cx="693419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rc 7"/>
          <p:cNvSpPr/>
          <p:nvPr/>
        </p:nvSpPr>
        <p:spPr>
          <a:xfrm>
            <a:off x="3429000" y="2743200"/>
            <a:ext cx="1295400" cy="304800"/>
          </a:xfrm>
          <a:prstGeom prst="arc">
            <a:avLst>
              <a:gd name="adj1" fmla="val 88130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Ako znamo </a:t>
            </a:r>
            <a:r>
              <a:rPr lang="hr-HR" b="1" dirty="0" smtClean="0">
                <a:solidFill>
                  <a:srgbClr val="FF0000"/>
                </a:solidFill>
              </a:rPr>
              <a:t>ime i prezime </a:t>
            </a:r>
            <a:r>
              <a:rPr lang="hr-HR" b="1" dirty="0" smtClean="0"/>
              <a:t>autora…</a:t>
            </a:r>
            <a:br>
              <a:rPr lang="hr-HR" b="1" dirty="0" smtClean="0"/>
            </a:br>
            <a:r>
              <a:rPr lang="hr-HR" dirty="0" smtClean="0"/>
              <a:t>(obavezni redoslijed: </a:t>
            </a:r>
            <a:r>
              <a:rPr lang="hr-HR" dirty="0" smtClean="0">
                <a:solidFill>
                  <a:srgbClr val="FF0000"/>
                </a:solidFill>
              </a:rPr>
              <a:t>prezime, ime/inicijal imena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477000" cy="442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Arc 3"/>
          <p:cNvSpPr/>
          <p:nvPr/>
        </p:nvSpPr>
        <p:spPr>
          <a:xfrm>
            <a:off x="3426941" y="2961503"/>
            <a:ext cx="1219200" cy="304800"/>
          </a:xfrm>
          <a:prstGeom prst="arc">
            <a:avLst>
              <a:gd name="adj1" fmla="val 190786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9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Gdje, kada, kako i zašto 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/>
              <a:t>mi Sveučilišna knjižnica može pomoći </a:t>
            </a:r>
            <a:endParaRPr lang="hr-HR" dirty="0"/>
          </a:p>
        </p:txBody>
      </p:sp>
      <p:pic>
        <p:nvPicPr>
          <p:cNvPr id="10" name="Content Placeholder 9" descr="DSC05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1580" y="1825625"/>
            <a:ext cx="580084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81800" y="3352800"/>
            <a:ext cx="1219200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2895600"/>
            <a:ext cx="106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762000"/>
            <a:ext cx="53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katalog_osnovno.jpg"/>
          <p:cNvPicPr>
            <a:picLocks noChangeAspect="1"/>
          </p:cNvPicPr>
          <p:nvPr/>
        </p:nvPicPr>
        <p:blipFill>
          <a:blip r:embed="rId3" cstate="print"/>
          <a:srcRect l="12500" t="15256" r="8929" b="-1405"/>
          <a:stretch>
            <a:fillRect/>
          </a:stretch>
        </p:blipFill>
        <p:spPr>
          <a:xfrm>
            <a:off x="6096000" y="4800600"/>
            <a:ext cx="3048000" cy="1801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ebsco_1.jpg"/>
          <p:cNvPicPr>
            <a:picLocks noChangeAspect="1"/>
          </p:cNvPicPr>
          <p:nvPr/>
        </p:nvPicPr>
        <p:blipFill>
          <a:blip r:embed="rId4" cstate="print"/>
          <a:srcRect r="23004"/>
          <a:stretch>
            <a:fillRect/>
          </a:stretch>
        </p:blipFill>
        <p:spPr>
          <a:xfrm>
            <a:off x="304800" y="4937694"/>
            <a:ext cx="2133600" cy="152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127"/>
            <a:ext cx="7829550" cy="100647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Ako ne znamo ni naslov ni autora koristimo pretraživanje po </a:t>
            </a:r>
            <a:r>
              <a:rPr lang="hr-HR" b="1" dirty="0" smtClean="0">
                <a:solidFill>
                  <a:srgbClr val="FF0000"/>
                </a:solidFill>
              </a:rPr>
              <a:t>riječima iz naslova</a:t>
            </a:r>
            <a:r>
              <a:rPr lang="hr-HR" b="1" dirty="0" smtClean="0"/>
              <a:t>, </a:t>
            </a:r>
            <a:r>
              <a:rPr lang="hr-HR" b="1" dirty="0" smtClean="0">
                <a:solidFill>
                  <a:srgbClr val="FF0000"/>
                </a:solidFill>
              </a:rPr>
              <a:t>ključnim riječima i/ili predmetu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3657600" y="2438400"/>
            <a:ext cx="1447800" cy="685800"/>
          </a:xfrm>
          <a:prstGeom prst="arc">
            <a:avLst>
              <a:gd name="adj1" fmla="val 16200000"/>
              <a:gd name="adj2" fmla="val 163245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rc 5"/>
          <p:cNvSpPr/>
          <p:nvPr/>
        </p:nvSpPr>
        <p:spPr>
          <a:xfrm>
            <a:off x="3279648" y="2400300"/>
            <a:ext cx="2514600" cy="381000"/>
          </a:xfrm>
          <a:prstGeom prst="arc">
            <a:avLst>
              <a:gd name="adj1" fmla="val 16200000"/>
              <a:gd name="adj2" fmla="val 159929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381500" y="38862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52600"/>
            <a:ext cx="6934200" cy="465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rc 4"/>
          <p:cNvSpPr/>
          <p:nvPr/>
        </p:nvSpPr>
        <p:spPr>
          <a:xfrm>
            <a:off x="3657600" y="2286000"/>
            <a:ext cx="1219200" cy="304800"/>
          </a:xfrm>
          <a:prstGeom prst="arc">
            <a:avLst>
              <a:gd name="adj1" fmla="val 16200000"/>
              <a:gd name="adj2" fmla="val 1610955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0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Odaberemo željeni naslov, autora, godinu izdanja….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477000" cy="472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55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Ako se sjećamo samo nekih riječi iz naslova…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705600" cy="4500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rc 2"/>
          <p:cNvSpPr/>
          <p:nvPr/>
        </p:nvSpPr>
        <p:spPr>
          <a:xfrm>
            <a:off x="3733800" y="2743200"/>
            <a:ext cx="1371600" cy="304800"/>
          </a:xfrm>
          <a:prstGeom prst="arc">
            <a:avLst>
              <a:gd name="adj1" fmla="val 16200000"/>
              <a:gd name="adj2" fmla="val 1610180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1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Odaberemo željeni naslov…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0200"/>
            <a:ext cx="7620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Tematsko pretraživanje po </a:t>
            </a:r>
            <a:r>
              <a:rPr lang="hr-HR" b="1" dirty="0" smtClean="0">
                <a:solidFill>
                  <a:srgbClr val="FF0000"/>
                </a:solidFill>
              </a:rPr>
              <a:t>predmetu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2971800" y="2895600"/>
            <a:ext cx="2514600" cy="381000"/>
          </a:xfrm>
          <a:prstGeom prst="arc">
            <a:avLst>
              <a:gd name="adj1" fmla="val 16200000"/>
              <a:gd name="adj2" fmla="val 1599294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324600" cy="442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rc 2"/>
          <p:cNvSpPr/>
          <p:nvPr/>
        </p:nvSpPr>
        <p:spPr>
          <a:xfrm>
            <a:off x="3352800" y="2895600"/>
            <a:ext cx="1219200" cy="381000"/>
          </a:xfrm>
          <a:prstGeom prst="arc">
            <a:avLst>
              <a:gd name="adj1" fmla="val 16200000"/>
              <a:gd name="adj2" fmla="val 160989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01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Rezultati pretraživanja po </a:t>
            </a:r>
            <a:r>
              <a:rPr lang="hr-HR" b="1" dirty="0" smtClean="0">
                <a:solidFill>
                  <a:srgbClr val="FF0000"/>
                </a:solidFill>
              </a:rPr>
              <a:t>predmetu</a:t>
            </a:r>
            <a:r>
              <a:rPr lang="hr-HR" b="1" dirty="0" smtClean="0"/>
              <a:t>…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7468550" cy="464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57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b="1" dirty="0" smtClean="0"/>
              <a:t>Za posudbu određenog naslova važno je uočiti: </a:t>
            </a:r>
            <a:br>
              <a:rPr lang="hr-HR" sz="2700" b="1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>- </a:t>
            </a:r>
            <a:r>
              <a:rPr lang="hr-HR" sz="2700" b="1" dirty="0" smtClean="0">
                <a:solidFill>
                  <a:srgbClr val="00B0F0"/>
                </a:solidFill>
              </a:rPr>
              <a:t>LOKACIJU</a:t>
            </a:r>
            <a:r>
              <a:rPr lang="hr-HR" sz="2700" dirty="0" smtClean="0"/>
              <a:t>: Središnja knjižnica, Čitaonica - Ispitna, Novi </a:t>
            </a:r>
            <a:r>
              <a:rPr lang="hr-HR" sz="2700" dirty="0" err="1" smtClean="0"/>
              <a:t>kampus..</a:t>
            </a:r>
            <a:r>
              <a:rPr lang="hr-HR" sz="2700" dirty="0" smtClean="0"/>
              <a:t>. </a:t>
            </a:r>
            <a:br>
              <a:rPr lang="hr-HR" sz="2700" dirty="0" smtClean="0"/>
            </a:br>
            <a:r>
              <a:rPr lang="hr-HR" sz="2700" dirty="0" smtClean="0"/>
              <a:t>- </a:t>
            </a:r>
            <a:r>
              <a:rPr lang="hr-HR" sz="2700" b="1" dirty="0" smtClean="0">
                <a:solidFill>
                  <a:srgbClr val="00B0F0"/>
                </a:solidFill>
              </a:rPr>
              <a:t>SIGNATURU</a:t>
            </a:r>
            <a:r>
              <a:rPr lang="hr-HR" sz="2700" dirty="0" smtClean="0">
                <a:solidFill>
                  <a:srgbClr val="00B0F0"/>
                </a:solidFill>
              </a:rPr>
              <a:t> </a:t>
            </a:r>
            <a:r>
              <a:rPr lang="hr-HR" sz="2700" dirty="0" smtClean="0"/>
              <a:t>: oznaka važna za pronalaženje knjige na policama </a:t>
            </a:r>
            <a:br>
              <a:rPr lang="hr-HR" sz="2700" dirty="0" smtClean="0"/>
            </a:br>
            <a:r>
              <a:rPr lang="hr-HR" sz="2700" dirty="0" smtClean="0"/>
              <a:t>- </a:t>
            </a:r>
            <a:r>
              <a:rPr lang="hr-HR" sz="2700" b="1" dirty="0" smtClean="0">
                <a:solidFill>
                  <a:srgbClr val="00B0F0"/>
                </a:solidFill>
              </a:rPr>
              <a:t>STATUS </a:t>
            </a:r>
            <a:r>
              <a:rPr lang="hr-HR" sz="2700" dirty="0" smtClean="0"/>
              <a:t>: - označava da je primjerak slobodan za posudbu</a:t>
            </a: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 smtClean="0"/>
              <a:t>                  - da je primjerak zadužen</a:t>
            </a:r>
            <a:br>
              <a:rPr lang="hr-HR" sz="2700" dirty="0" smtClean="0"/>
            </a:br>
            <a:r>
              <a:rPr lang="hr-HR" sz="2700" dirty="0" smtClean="0"/>
              <a:t>	        - da se može koristiti samo za čitaonicu </a:t>
            </a:r>
            <a:br>
              <a:rPr lang="hr-HR" sz="2700" dirty="0" smtClean="0"/>
            </a:br>
            <a:r>
              <a:rPr lang="hr-HR" sz="2700" dirty="0" smtClean="0">
                <a:solidFill>
                  <a:srgbClr val="FF0000"/>
                </a:solidFill>
              </a:rPr>
              <a:t>	</a:t>
            </a:r>
            <a:br>
              <a:rPr lang="hr-HR" sz="2700" dirty="0" smtClean="0">
                <a:solidFill>
                  <a:srgbClr val="FF0000"/>
                </a:solidFill>
              </a:rPr>
            </a:br>
            <a:r>
              <a:rPr lang="hr-HR" sz="3100" dirty="0" smtClean="0">
                <a:solidFill>
                  <a:srgbClr val="FF0000"/>
                </a:solidFill>
              </a:rPr>
              <a:t>		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7741" y="3962400"/>
            <a:ext cx="3276600" cy="381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5334000" y="3982995"/>
            <a:ext cx="1828800" cy="3810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Down Arrow 10"/>
          <p:cNvSpPr/>
          <p:nvPr/>
        </p:nvSpPr>
        <p:spPr>
          <a:xfrm>
            <a:off x="3603725" y="4441306"/>
            <a:ext cx="484632" cy="69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Down Arrow 17"/>
          <p:cNvSpPr/>
          <p:nvPr/>
        </p:nvSpPr>
        <p:spPr>
          <a:xfrm>
            <a:off x="3693970" y="4646305"/>
            <a:ext cx="484632" cy="45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own Arrow 19"/>
          <p:cNvSpPr/>
          <p:nvPr/>
        </p:nvSpPr>
        <p:spPr>
          <a:xfrm>
            <a:off x="6006084" y="4646305"/>
            <a:ext cx="484632" cy="45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Down Arrow 20"/>
          <p:cNvSpPr/>
          <p:nvPr/>
        </p:nvSpPr>
        <p:spPr>
          <a:xfrm>
            <a:off x="7290486" y="464630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29951"/>
            <a:ext cx="8362950" cy="391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own Arrow 2"/>
          <p:cNvSpPr/>
          <p:nvPr/>
        </p:nvSpPr>
        <p:spPr>
          <a:xfrm>
            <a:off x="3936286" y="4871857"/>
            <a:ext cx="484632" cy="405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/>
          <p:cNvSpPr/>
          <p:nvPr/>
        </p:nvSpPr>
        <p:spPr>
          <a:xfrm>
            <a:off x="5867400" y="4803699"/>
            <a:ext cx="497689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>
            <a:off x="7046769" y="4803699"/>
            <a:ext cx="484632" cy="539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A kako ćemo pronaći poglavlja u knjigama, radove u zbornicima, članke u časopisima…?</a:t>
            </a:r>
            <a:br>
              <a:rPr lang="hr-HR" b="1" dirty="0" smtClean="0"/>
            </a:br>
            <a:r>
              <a:rPr lang="hr-HR" b="1" dirty="0" smtClean="0"/>
              <a:t>Tražimo prema </a:t>
            </a:r>
            <a:r>
              <a:rPr lang="hr-HR" b="1" dirty="0" smtClean="0">
                <a:solidFill>
                  <a:srgbClr val="FF0000"/>
                </a:solidFill>
              </a:rPr>
              <a:t>naslovu publikacije </a:t>
            </a:r>
            <a:r>
              <a:rPr lang="hr-HR" b="1" dirty="0" smtClean="0"/>
              <a:t>u kojem se rad nalazi!</a:t>
            </a:r>
            <a:endParaRPr lang="hr-HR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200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Obvezna  literatura:</a:t>
            </a:r>
            <a:endParaRPr lang="hr-HR" dirty="0"/>
          </a:p>
        </p:txBody>
      </p:sp>
      <p:sp>
        <p:nvSpPr>
          <p:cNvPr id="3" name="Arc 2"/>
          <p:cNvSpPr/>
          <p:nvPr/>
        </p:nvSpPr>
        <p:spPr>
          <a:xfrm>
            <a:off x="4495800" y="3886200"/>
            <a:ext cx="914400" cy="914400"/>
          </a:xfrm>
          <a:prstGeom prst="arc">
            <a:avLst>
              <a:gd name="adj1" fmla="val 2101634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42951"/>
            <a:ext cx="5572903" cy="7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18037"/>
            <a:ext cx="5420482" cy="504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Tražimo prema </a:t>
            </a:r>
            <a:r>
              <a:rPr lang="hr-HR" b="1" dirty="0" smtClean="0">
                <a:solidFill>
                  <a:srgbClr val="FF0000"/>
                </a:solidFill>
              </a:rPr>
              <a:t>naslovu publikacije </a:t>
            </a:r>
            <a:r>
              <a:rPr lang="hr-HR" b="1" dirty="0" smtClean="0"/>
              <a:t>u kojoj se rad nalazi…</a:t>
            </a:r>
            <a:endParaRPr lang="hr-HR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914400" y="838200"/>
            <a:ext cx="6172200" cy="1828800"/>
          </a:xfrm>
          <a:prstGeom prst="arc">
            <a:avLst>
              <a:gd name="adj1" fmla="val 2157238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172200" cy="274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95119"/>
            <a:ext cx="6595208" cy="258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ČASOPISI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t</a:t>
            </a:r>
            <a:r>
              <a:rPr lang="hr-HR" sz="2400" dirty="0" smtClean="0"/>
              <a:t>iskani časopisi dostupni u knjižnici (ne posuđuju se!)</a:t>
            </a:r>
          </a:p>
          <a:p>
            <a:r>
              <a:rPr lang="hr-HR" sz="2400" dirty="0"/>
              <a:t>e</a:t>
            </a:r>
            <a:r>
              <a:rPr lang="hr-HR" sz="2400" dirty="0" smtClean="0"/>
              <a:t>lektronički časopisi dostupni na Internet-u </a:t>
            </a:r>
            <a:r>
              <a:rPr lang="hr-HR" sz="2400" dirty="0" err="1" smtClean="0"/>
              <a:t>u</a:t>
            </a:r>
            <a:r>
              <a:rPr lang="hr-HR" sz="2400" dirty="0" smtClean="0"/>
              <a:t> </a:t>
            </a:r>
            <a:r>
              <a:rPr lang="hr-HR" sz="2400" dirty="0"/>
              <a:t>otvorenom pristupu (npr. na portalu Hrčak)  ili u bazama  podataka kojima se plaća </a:t>
            </a:r>
            <a:r>
              <a:rPr lang="hr-HR" sz="2400" dirty="0" smtClean="0"/>
              <a:t>pristup (Pristupiti </a:t>
            </a:r>
            <a:r>
              <a:rPr lang="hr-HR" sz="2400" dirty="0"/>
              <a:t>preko mrežnih stranica Sveučilišne </a:t>
            </a:r>
            <a:r>
              <a:rPr lang="hr-HR" sz="2400" dirty="0" smtClean="0"/>
              <a:t>knjižnice!)</a:t>
            </a:r>
          </a:p>
          <a:p>
            <a:pPr marL="0" indent="0">
              <a:buNone/>
            </a:pPr>
            <a:endParaRPr lang="hr-HR" sz="2400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9" y="3733799"/>
            <a:ext cx="5785101" cy="292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52400"/>
            <a:ext cx="5979599" cy="1295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b="1" dirty="0" smtClean="0"/>
              <a:t>Hoće li mi Sveučilišna knjižnica uopće trebati?</a:t>
            </a:r>
            <a:endParaRPr lang="hr-H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48717"/>
              </p:ext>
            </p:extLst>
          </p:nvPr>
        </p:nvGraphicFramePr>
        <p:xfrm>
          <a:off x="152400" y="1447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/>
          <a:lstStyle/>
          <a:p>
            <a:r>
              <a:rPr lang="hr-HR" sz="4000" b="1" dirty="0" smtClean="0"/>
              <a:t>Časopisi</a:t>
            </a:r>
          </a:p>
        </p:txBody>
      </p:sp>
      <p:sp>
        <p:nvSpPr>
          <p:cNvPr id="13315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21310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hr-HR" sz="3600" dirty="0" smtClean="0"/>
          </a:p>
          <a:p>
            <a:pPr>
              <a:buFont typeface="Arial" charset="0"/>
              <a:buChar char="•"/>
            </a:pPr>
            <a:r>
              <a:rPr lang="hr-HR" sz="3600" dirty="0" smtClean="0"/>
              <a:t> Popularni</a:t>
            </a:r>
          </a:p>
          <a:p>
            <a:pPr>
              <a:buFont typeface="Arial" charset="0"/>
              <a:buChar char="•"/>
            </a:pPr>
            <a:r>
              <a:rPr lang="hr-HR" sz="3600" dirty="0" smtClean="0"/>
              <a:t> Stručni</a:t>
            </a:r>
          </a:p>
          <a:p>
            <a:pPr>
              <a:buFont typeface="Arial" charset="0"/>
              <a:buChar char="•"/>
            </a:pPr>
            <a:r>
              <a:rPr lang="hr-HR" sz="3600" dirty="0" smtClean="0"/>
              <a:t> Znanstveni</a:t>
            </a:r>
          </a:p>
          <a:p>
            <a:pPr>
              <a:buFont typeface="Arial" charset="0"/>
              <a:buChar char="•"/>
            </a:pPr>
            <a:r>
              <a:rPr lang="hr-HR" sz="3600" dirty="0" smtClean="0"/>
              <a:t> Kombinirani</a:t>
            </a:r>
          </a:p>
          <a:p>
            <a:endParaRPr lang="hr-HR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5257800" cy="3432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92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0999" y="314770"/>
            <a:ext cx="2879323" cy="1255267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Časopisi</a:t>
            </a:r>
            <a:endParaRPr lang="hr-HR" sz="40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3600" dirty="0" smtClean="0"/>
          </a:p>
          <a:p>
            <a:endParaRPr lang="hr-H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43184" y="950804"/>
            <a:ext cx="485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Npr. Z</a:t>
            </a:r>
            <a:r>
              <a:rPr lang="hr-HR" dirty="0" smtClean="0"/>
              <a:t>nanstveni </a:t>
            </a:r>
            <a:r>
              <a:rPr lang="hr-HR" dirty="0"/>
              <a:t>časopisi </a:t>
            </a:r>
            <a:endParaRPr lang="hr-HR" dirty="0" smtClean="0"/>
          </a:p>
          <a:p>
            <a:r>
              <a:rPr lang="hr-HR" dirty="0" smtClean="0"/>
              <a:t>Etnološka tribina i Narodna umjetnost  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2514600" cy="447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2857500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0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HRČAK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/>
              <a:t>Hrčak - Portal znanstvenih časopisa Republike Hrvatske </a:t>
            </a:r>
            <a:endParaRPr lang="hr-HR" b="1" dirty="0" smtClean="0"/>
          </a:p>
          <a:p>
            <a:pPr>
              <a:buNone/>
            </a:pPr>
            <a:endParaRPr lang="hr-HR" dirty="0"/>
          </a:p>
          <a:p>
            <a:r>
              <a:rPr lang="hr-HR" dirty="0"/>
              <a:t>Zastupljena područja: sva znanstvena područja </a:t>
            </a:r>
          </a:p>
          <a:p>
            <a:r>
              <a:rPr lang="hr-HR" dirty="0"/>
              <a:t>Pristup: </a:t>
            </a:r>
            <a:r>
              <a:rPr lang="hr-HR" dirty="0">
                <a:hlinkClick r:id="rId2"/>
              </a:rPr>
              <a:t>http://hrcak.srce.hr/</a:t>
            </a:r>
            <a:r>
              <a:rPr lang="hr-HR" dirty="0" err="1">
                <a:hlinkClick r:id="rId2"/>
              </a:rPr>
              <a:t>search</a:t>
            </a:r>
            <a:r>
              <a:rPr lang="hr-HR" dirty="0">
                <a:hlinkClick r:id="rId2"/>
              </a:rPr>
              <a:t>/</a:t>
            </a:r>
            <a:r>
              <a:rPr lang="hr-HR" dirty="0" err="1">
                <a:hlinkClick r:id="rId2"/>
              </a:rPr>
              <a:t>advanced</a:t>
            </a:r>
            <a:r>
              <a:rPr lang="hr-HR" dirty="0">
                <a:hlinkClick r:id="rId2"/>
              </a:rPr>
              <a:t>/</a:t>
            </a:r>
            <a:r>
              <a:rPr lang="hr-HR" dirty="0"/>
              <a:t>   </a:t>
            </a:r>
          </a:p>
          <a:p>
            <a:r>
              <a:rPr lang="hr-HR"/>
              <a:t>Pravo </a:t>
            </a:r>
            <a:r>
              <a:rPr lang="hr-HR" smtClean="0"/>
              <a:t>pristupa: Otvoreni </a:t>
            </a:r>
            <a:r>
              <a:rPr lang="hr-HR" dirty="0"/>
              <a:t>pristup</a:t>
            </a:r>
          </a:p>
          <a:p>
            <a:r>
              <a:rPr lang="hr-HR" dirty="0"/>
              <a:t>Vrsta baze: </a:t>
            </a:r>
            <a:r>
              <a:rPr lang="hr-HR" b="1" dirty="0"/>
              <a:t>Baza cjelovitih tekstova </a:t>
            </a:r>
          </a:p>
          <a:p>
            <a:r>
              <a:rPr lang="hr-HR" dirty="0"/>
              <a:t>Opis: </a:t>
            </a:r>
            <a:r>
              <a:rPr lang="hr-HR" b="1" dirty="0"/>
              <a:t>Hrčak je centralni portal koji na jednom mjestu okuplja hrvatske znanstvene i stručne časopise koji nude otvoreni pristup svojim radovima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hr&amp;ccaron;ak por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6413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Hrčak – abecedni popis časopisa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698246" cy="467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3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HRČAK – časopisi prema područjima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825624"/>
            <a:ext cx="8519696" cy="472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7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886700" cy="1325563"/>
          </a:xfrm>
        </p:spPr>
        <p:txBody>
          <a:bodyPr/>
          <a:lstStyle/>
          <a:p>
            <a:r>
              <a:rPr lang="hr-HR" b="1" dirty="0" smtClean="0"/>
              <a:t>Etnologija i antropologija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458200" cy="473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01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Hrčak – napredno pretraživanje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49158" cy="4815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30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Rezultati pretraživanja</a:t>
            </a:r>
            <a:endParaRPr lang="hr-H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5" y="1752600"/>
            <a:ext cx="7840218" cy="45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Baze podataka</a:t>
            </a:r>
            <a:endParaRPr lang="hr-HR" b="1" dirty="0"/>
          </a:p>
        </p:txBody>
      </p:sp>
      <p:pic>
        <p:nvPicPr>
          <p:cNvPr id="5" name="Content Placeholder 4" descr="baz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981200"/>
            <a:ext cx="7553325" cy="389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Baze podataka za studente Odjela za etnologiju i antropologiju 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1900" b="1" dirty="0"/>
              <a:t>JSTOR</a:t>
            </a:r>
            <a:r>
              <a:rPr lang="hr-HR" sz="1600" b="1" dirty="0"/>
              <a:t> </a:t>
            </a:r>
            <a:r>
              <a:rPr lang="hr-HR" sz="1600" b="1" dirty="0" smtClean="0"/>
              <a:t> </a:t>
            </a:r>
            <a:r>
              <a:rPr lang="hr-HR" sz="1600" dirty="0" smtClean="0"/>
              <a:t>Opis:</a:t>
            </a:r>
            <a:r>
              <a:rPr lang="hr-HR" sz="1600" dirty="0"/>
              <a:t>  JSTOR je višedisciplinarna digitalna arhiva znanstvenih časopisa. Omogućen je pristup sljedećim zbirkama: </a:t>
            </a:r>
            <a:r>
              <a:rPr lang="hr-HR" sz="1600" dirty="0" err="1"/>
              <a:t>Arts</a:t>
            </a:r>
            <a:r>
              <a:rPr lang="hr-HR" sz="1600" dirty="0"/>
              <a:t> &amp; </a:t>
            </a:r>
            <a:r>
              <a:rPr lang="hr-HR" sz="1600" dirty="0" err="1"/>
              <a:t>Sciences</a:t>
            </a:r>
            <a:r>
              <a:rPr lang="hr-HR" sz="1600" dirty="0"/>
              <a:t> III, V i VII; </a:t>
            </a:r>
            <a:r>
              <a:rPr lang="hr-HR" sz="1600" dirty="0" err="1"/>
              <a:t>Language</a:t>
            </a:r>
            <a:r>
              <a:rPr lang="hr-HR" sz="1600" dirty="0"/>
              <a:t> &amp; Literature; </a:t>
            </a:r>
            <a:r>
              <a:rPr lang="hr-HR" sz="1600" dirty="0" err="1"/>
              <a:t>The</a:t>
            </a:r>
            <a:r>
              <a:rPr lang="hr-HR" sz="1600" dirty="0"/>
              <a:t> </a:t>
            </a:r>
            <a:r>
              <a:rPr lang="hr-HR" sz="1600" dirty="0" err="1"/>
              <a:t>Biological</a:t>
            </a:r>
            <a:r>
              <a:rPr lang="hr-HR" sz="1600" dirty="0"/>
              <a:t> </a:t>
            </a:r>
            <a:r>
              <a:rPr lang="hr-HR" sz="1600" dirty="0" err="1"/>
              <a:t>Sciences</a:t>
            </a:r>
            <a:r>
              <a:rPr lang="hr-HR" sz="1600" dirty="0"/>
              <a:t> </a:t>
            </a:r>
            <a:r>
              <a:rPr lang="hr-HR" sz="1600" dirty="0" err="1" smtClean="0"/>
              <a:t>Collection</a:t>
            </a:r>
            <a:endParaRPr lang="hr-HR" sz="1600" dirty="0" smtClean="0"/>
          </a:p>
          <a:p>
            <a:pPr marL="0" indent="0">
              <a:buNone/>
            </a:pPr>
            <a:endParaRPr lang="hr-HR" sz="1600" dirty="0" smtClean="0"/>
          </a:p>
          <a:p>
            <a:r>
              <a:rPr lang="hr-HR" sz="1900" b="1" dirty="0" err="1"/>
              <a:t>Cambridge</a:t>
            </a:r>
            <a:r>
              <a:rPr lang="hr-HR" sz="1900" b="1" dirty="0"/>
              <a:t> </a:t>
            </a:r>
            <a:r>
              <a:rPr lang="hr-HR" sz="1900" b="1" dirty="0" err="1" smtClean="0"/>
              <a:t>Journals</a:t>
            </a:r>
            <a:r>
              <a:rPr lang="hr-HR" sz="1900" b="1" dirty="0" smtClean="0"/>
              <a:t> </a:t>
            </a:r>
            <a:r>
              <a:rPr lang="vi-VN" sz="1700" dirty="0" smtClean="0">
                <a:latin typeface="Calibri" panose="020F0502020204030204" pitchFamily="34" charset="0"/>
              </a:rPr>
              <a:t>Opis</a:t>
            </a:r>
            <a:r>
              <a:rPr lang="vi-VN" sz="1700" dirty="0">
                <a:latin typeface="Calibri" panose="020F0502020204030204" pitchFamily="34" charset="0"/>
              </a:rPr>
              <a:t>:  </a:t>
            </a:r>
            <a:r>
              <a:rPr lang="hr-HR" sz="1700" dirty="0" err="1">
                <a:latin typeface="Calibri" panose="020F0502020204030204" pitchFamily="34" charset="0"/>
              </a:rPr>
              <a:t>Cambridge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Journals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Online</a:t>
            </a:r>
            <a:r>
              <a:rPr lang="hr-HR" sz="1700" dirty="0">
                <a:latin typeface="Calibri" panose="020F0502020204030204" pitchFamily="34" charset="0"/>
              </a:rPr>
              <a:t> je portal znanstvenih časopisa koji sadrži znanstveno-istraživačke članke iz oko 300 naslova časopisa nakladnika </a:t>
            </a:r>
            <a:r>
              <a:rPr lang="hr-HR" sz="1700" dirty="0" err="1">
                <a:latin typeface="Calibri" panose="020F0502020204030204" pitchFamily="34" charset="0"/>
              </a:rPr>
              <a:t>Cambridge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University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Press</a:t>
            </a:r>
            <a:r>
              <a:rPr lang="hr-HR" sz="1700" dirty="0" smtClean="0">
                <a:latin typeface="Calibri" panose="020F0502020204030204" pitchFamily="34" charset="0"/>
              </a:rPr>
              <a:t>. Zastupljena su sva znanstvena područja.</a:t>
            </a:r>
          </a:p>
          <a:p>
            <a:endParaRPr lang="hr-HR" sz="1600" b="1" dirty="0" smtClean="0"/>
          </a:p>
          <a:p>
            <a:r>
              <a:rPr lang="hr-HR" sz="1900" b="1" dirty="0" err="1">
                <a:latin typeface="Calibri" panose="020F0502020204030204" pitchFamily="34" charset="0"/>
              </a:rPr>
              <a:t>SocINDEX</a:t>
            </a:r>
            <a:r>
              <a:rPr lang="hr-HR" sz="1900" b="1" dirty="0">
                <a:latin typeface="Calibri" panose="020F0502020204030204" pitchFamily="34" charset="0"/>
              </a:rPr>
              <a:t> </a:t>
            </a:r>
            <a:r>
              <a:rPr lang="hr-HR" sz="1900" b="1" dirty="0" err="1">
                <a:latin typeface="Calibri" panose="020F0502020204030204" pitchFamily="34" charset="0"/>
              </a:rPr>
              <a:t>with</a:t>
            </a:r>
            <a:r>
              <a:rPr lang="hr-HR" sz="1900" b="1" dirty="0">
                <a:latin typeface="Calibri" panose="020F0502020204030204" pitchFamily="34" charset="0"/>
              </a:rPr>
              <a:t> </a:t>
            </a:r>
            <a:r>
              <a:rPr lang="hr-HR" sz="1900" b="1" dirty="0" err="1">
                <a:latin typeface="Calibri" panose="020F0502020204030204" pitchFamily="34" charset="0"/>
              </a:rPr>
              <a:t>Full</a:t>
            </a:r>
            <a:r>
              <a:rPr lang="hr-HR" sz="1900" b="1" dirty="0">
                <a:latin typeface="Calibri" panose="020F0502020204030204" pitchFamily="34" charset="0"/>
              </a:rPr>
              <a:t> </a:t>
            </a:r>
            <a:r>
              <a:rPr lang="hr-HR" sz="1900" b="1" dirty="0" err="1">
                <a:latin typeface="Calibri" panose="020F0502020204030204" pitchFamily="34" charset="0"/>
              </a:rPr>
              <a:t>Text</a:t>
            </a:r>
            <a:r>
              <a:rPr lang="hr-HR" sz="1900" b="1" dirty="0">
                <a:latin typeface="Calibri" panose="020F0502020204030204" pitchFamily="34" charset="0"/>
              </a:rPr>
              <a:t> </a:t>
            </a:r>
            <a:r>
              <a:rPr lang="hr-HR" sz="1700" dirty="0" smtClean="0">
                <a:latin typeface="Calibri" panose="020F0502020204030204" pitchFamily="34" charset="0"/>
              </a:rPr>
              <a:t>Opis</a:t>
            </a:r>
            <a:r>
              <a:rPr lang="hr-HR" sz="1700" dirty="0">
                <a:latin typeface="Calibri" panose="020F0502020204030204" pitchFamily="34" charset="0"/>
              </a:rPr>
              <a:t>:  </a:t>
            </a:r>
            <a:r>
              <a:rPr lang="hr-HR" sz="1700" dirty="0" err="1">
                <a:latin typeface="Calibri" panose="020F0502020204030204" pitchFamily="34" charset="0"/>
              </a:rPr>
              <a:t>SocINDEX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with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Full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hr-HR" sz="1700" dirty="0" err="1">
                <a:latin typeface="Calibri" panose="020F0502020204030204" pitchFamily="34" charset="0"/>
              </a:rPr>
              <a:t>Text</a:t>
            </a:r>
            <a:r>
              <a:rPr lang="hr-HR" sz="1700" dirty="0">
                <a:latin typeface="Calibri" panose="020F0502020204030204" pitchFamily="34" charset="0"/>
              </a:rPr>
              <a:t> je opsežna svjetska baza podataka socioloških istraživanja. Baza sadrži cjelovite tekstove iz više od 860 časopisa od 1908. do danas. Baza obuhvaća i cjelovite tekstove iz više od 830 knjiga</a:t>
            </a:r>
            <a:r>
              <a:rPr lang="hr-HR" sz="1700" dirty="0" smtClean="0">
                <a:latin typeface="Calibri" panose="020F0502020204030204" pitchFamily="34" charset="0"/>
              </a:rPr>
              <a:t>.</a:t>
            </a:r>
          </a:p>
          <a:p>
            <a:endParaRPr lang="hr-HR" sz="1700" dirty="0" smtClean="0">
              <a:latin typeface="Calibri" panose="020F0502020204030204" pitchFamily="34" charset="0"/>
            </a:endParaRPr>
          </a:p>
          <a:p>
            <a:r>
              <a:rPr lang="hr-HR" sz="1900" b="1" dirty="0"/>
              <a:t>De </a:t>
            </a:r>
            <a:r>
              <a:rPr lang="hr-HR" sz="1900" b="1" dirty="0" err="1"/>
              <a:t>Gruyter</a:t>
            </a:r>
            <a:r>
              <a:rPr lang="hr-HR" sz="1900" b="1" dirty="0"/>
              <a:t> (časopisi: </a:t>
            </a:r>
            <a:r>
              <a:rPr lang="hr-HR" sz="1900" b="1" dirty="0" err="1"/>
              <a:t>Intercultural</a:t>
            </a:r>
            <a:r>
              <a:rPr lang="hr-HR" sz="1900" b="1" dirty="0"/>
              <a:t> </a:t>
            </a:r>
            <a:r>
              <a:rPr lang="hr-HR" sz="1900" b="1" dirty="0" err="1"/>
              <a:t>Pragmatics</a:t>
            </a:r>
            <a:r>
              <a:rPr lang="hr-HR" sz="1900" b="1" dirty="0"/>
              <a:t>, </a:t>
            </a:r>
            <a:r>
              <a:rPr lang="hr-HR" sz="1900" b="1" dirty="0" err="1"/>
              <a:t>Lexicographica</a:t>
            </a:r>
            <a:r>
              <a:rPr lang="hr-HR" sz="1900" b="1" dirty="0"/>
              <a:t>) </a:t>
            </a:r>
            <a:r>
              <a:rPr lang="hr-HR" sz="1600" dirty="0"/>
              <a:t>Opis: </a:t>
            </a:r>
            <a:r>
              <a:rPr lang="vi-VN" sz="1700" dirty="0">
                <a:latin typeface="Calibri" panose="020F0502020204030204" pitchFamily="34" charset="0"/>
              </a:rPr>
              <a:t>Intercultural Perspective je časopis koji sadrži teme interkulturalnosti, pragmatične teorije i interkulturalne kompetencije.Časopis objavljuje teme vezane uz pragmatiku: jezičnu, kognitivnu, socijalnu i međujezičnu paradigmu. Objedinjuje niz disciplina: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vi-VN" sz="1700" dirty="0">
                <a:latin typeface="Calibri" panose="020F0502020204030204" pitchFamily="34" charset="0"/>
              </a:rPr>
              <a:t>antropologiju, teorijsku i primijenjenu lingvistiku, psihologiju, sociolingvistiku, višejezičnost i drugo. Dostupan je pristup cjelovitim tekstovima od 2004. godine do danas. </a:t>
            </a:r>
            <a:r>
              <a:rPr lang="hr-HR" sz="1700" dirty="0">
                <a:latin typeface="Calibri" panose="020F0502020204030204" pitchFamily="34" charset="0"/>
              </a:rPr>
              <a:t> </a:t>
            </a:r>
            <a:r>
              <a:rPr lang="vi-VN" sz="1700" dirty="0">
                <a:latin typeface="Calibri" panose="020F0502020204030204" pitchFamily="34" charset="0"/>
              </a:rPr>
              <a:t>Lexicographica je međunarodni trojezični (engelski, njemački i francuski) godišnjak koji pokriva teme iz područja leksikografije - od teorije i povijesti do računalne leksikografije. Dostupan je pristup cjelovitim tekstovima od 1995. godine do danas</a:t>
            </a:r>
            <a:r>
              <a:rPr lang="vi-VN" sz="1700" dirty="0" smtClean="0">
                <a:latin typeface="Calibri" panose="020F0502020204030204" pitchFamily="34" charset="0"/>
              </a:rPr>
              <a:t>.</a:t>
            </a:r>
            <a:endParaRPr lang="hr-HR" sz="1700" dirty="0" smtClean="0">
              <a:latin typeface="Calibri" panose="020F0502020204030204" pitchFamily="34" charset="0"/>
            </a:endParaRPr>
          </a:p>
          <a:p>
            <a:r>
              <a:rPr lang="hr-HR" sz="1700" dirty="0" smtClean="0">
                <a:latin typeface="Calibri" panose="020F0502020204030204" pitchFamily="34" charset="0"/>
              </a:rPr>
              <a:t>Itd.</a:t>
            </a:r>
            <a:endParaRPr lang="vi-VN" sz="1700" dirty="0">
              <a:latin typeface="Calibri" panose="020F0502020204030204" pitchFamily="34" charset="0"/>
            </a:endParaRPr>
          </a:p>
          <a:p>
            <a:endParaRPr lang="hr-HR" sz="17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Usluge Sveučilišne knjižnice</a:t>
            </a:r>
            <a:endParaRPr lang="hr-HR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25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hr-HR" sz="3200" dirty="0" smtClean="0"/>
          </a:p>
          <a:p>
            <a:pPr lvl="1"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3200" b="1" dirty="0" smtClean="0"/>
              <a:t>posudba</a:t>
            </a:r>
            <a:r>
              <a:rPr lang="hr-HR" sz="3200" dirty="0" smtClean="0"/>
              <a:t> (posudba građe iz Sveučilišne knjižnice i iz drugih knjižnica u Hrvatskoj i inozemstvu)</a:t>
            </a:r>
          </a:p>
          <a:p>
            <a:pPr lvl="1"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3200" b="1" dirty="0" smtClean="0"/>
              <a:t>pristup bazama podataka </a:t>
            </a:r>
            <a:r>
              <a:rPr lang="hr-HR" sz="3200" dirty="0" smtClean="0"/>
              <a:t>znanstevnih radova  </a:t>
            </a:r>
          </a:p>
          <a:p>
            <a:pPr lvl="1"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3200" b="1" dirty="0" smtClean="0"/>
              <a:t>edukacija  </a:t>
            </a:r>
          </a:p>
          <a:p>
            <a:pPr lvl="1"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3200" b="1" dirty="0" smtClean="0"/>
              <a:t>rad na računalu, pristup internetu</a:t>
            </a:r>
            <a:r>
              <a:rPr lang="hr-HR" sz="3200" dirty="0" smtClean="0"/>
              <a:t>...   </a:t>
            </a:r>
          </a:p>
          <a:p>
            <a:pPr lvl="1"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3200" b="1" dirty="0" smtClean="0"/>
              <a:t>prostor za učenje/izradu zadaća/</a:t>
            </a:r>
            <a:r>
              <a:rPr lang="hr-HR" sz="3200" b="1" dirty="0" err="1" smtClean="0"/>
              <a:t>druženje</a:t>
            </a:r>
            <a:r>
              <a:rPr lang="hr-HR" sz="3200" dirty="0" err="1" smtClean="0"/>
              <a:t>..</a:t>
            </a:r>
            <a:r>
              <a:rPr lang="hr-HR" sz="3200" dirty="0" smtClean="0"/>
              <a:t>.</a:t>
            </a:r>
          </a:p>
          <a:p>
            <a:pPr marL="342900" lvl="1" indent="0">
              <a:buNone/>
            </a:pPr>
            <a:endParaRPr lang="hr-HR" sz="3200" dirty="0" smtClean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1"/>
            <a:ext cx="7886700" cy="1143000"/>
          </a:xfrm>
        </p:spPr>
        <p:txBody>
          <a:bodyPr/>
          <a:lstStyle/>
          <a:p>
            <a:pPr algn="ctr"/>
            <a:r>
              <a:rPr lang="hr-HR" b="1" dirty="0" smtClean="0"/>
              <a:t>Upute za pretraživanje baza podataka…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Baze_up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0962" y="1116944"/>
            <a:ext cx="6790038" cy="5672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205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Hrvatska znanstvena bibliografija - CROSBI 	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Zastupljena područja: sva znanstvena područja </a:t>
            </a:r>
          </a:p>
          <a:p>
            <a:r>
              <a:rPr lang="hr-HR" dirty="0" smtClean="0"/>
              <a:t>Pristup: </a:t>
            </a:r>
            <a:r>
              <a:rPr lang="hr-HR" u="sng" dirty="0" smtClean="0">
                <a:hlinkClick r:id="rId2"/>
              </a:rPr>
              <a:t>http://bib.irb.hr/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Pravo pristupa: Otvoreni pristup</a:t>
            </a:r>
          </a:p>
          <a:p>
            <a:r>
              <a:rPr lang="hr-HR" dirty="0" smtClean="0"/>
              <a:t>Vrsta baze: Bibliografska baza podataka</a:t>
            </a:r>
          </a:p>
          <a:p>
            <a:r>
              <a:rPr lang="hr-HR" dirty="0" smtClean="0"/>
              <a:t>Opis: Hrvatska znanstvena bibliografija – CROSBI  sadrži </a:t>
            </a:r>
            <a:r>
              <a:rPr lang="hr-HR" u="sng" dirty="0" smtClean="0"/>
              <a:t>bibliografske podatke o publikacijama koje su napisali hrvatski znanstvenici</a:t>
            </a:r>
            <a:r>
              <a:rPr lang="hr-HR" dirty="0" smtClean="0"/>
              <a:t>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 Odličan izvor u početnoj fazi traženja literaturu – kako bi saznali što su o tome pisali hrv. znanstvenici u posljednjih 10-ak godina (</a:t>
            </a:r>
            <a:r>
              <a:rPr lang="hr-HR" u="sng" dirty="0" smtClean="0">
                <a:solidFill>
                  <a:srgbClr val="FF0000"/>
                </a:solidFill>
              </a:rPr>
              <a:t>oprez – samo </a:t>
            </a:r>
            <a:r>
              <a:rPr lang="hr-HR" u="sng" dirty="0" err="1" smtClean="0">
                <a:solidFill>
                  <a:srgbClr val="FF0000"/>
                </a:solidFill>
              </a:rPr>
              <a:t>posljenjih</a:t>
            </a:r>
            <a:r>
              <a:rPr lang="hr-HR" u="sng" dirty="0" smtClean="0">
                <a:solidFill>
                  <a:srgbClr val="FF0000"/>
                </a:solidFill>
              </a:rPr>
              <a:t> 10-ak godina!</a:t>
            </a:r>
            <a:r>
              <a:rPr lang="hr-HR" dirty="0" smtClean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endParaRPr lang="hr-HR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CROSBI  – hrvatska znanstvena bibliografija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5" y="2263981"/>
            <a:ext cx="8828246" cy="390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8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Rezultati predmetnog pretraživanja…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77101" cy="483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1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800" b="1" dirty="0" err="1" smtClean="0"/>
              <a:t>Google</a:t>
            </a:r>
            <a:r>
              <a:rPr lang="hr-HR" sz="3800" b="1" dirty="0" smtClean="0"/>
              <a:t> </a:t>
            </a:r>
            <a:r>
              <a:rPr lang="hr-HR" sz="3800" b="1" dirty="0" err="1" smtClean="0"/>
              <a:t>Scholar</a:t>
            </a:r>
            <a:r>
              <a:rPr lang="hr-HR" sz="3800" b="1" dirty="0" smtClean="0"/>
              <a:t> </a:t>
            </a:r>
          </a:p>
          <a:p>
            <a:pPr>
              <a:buNone/>
            </a:pPr>
            <a:endParaRPr lang="hr-HR" sz="3800" dirty="0" smtClean="0"/>
          </a:p>
          <a:p>
            <a:r>
              <a:rPr lang="hr-HR" dirty="0" smtClean="0"/>
              <a:t>http://scholar.google.hr/ </a:t>
            </a:r>
          </a:p>
          <a:p>
            <a:r>
              <a:rPr lang="hr-HR" dirty="0" smtClean="0"/>
              <a:t>specijalizirana tražilica znanstvene i stručne  literature</a:t>
            </a:r>
          </a:p>
          <a:p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Scholar</a:t>
            </a:r>
            <a:r>
              <a:rPr lang="hr-HR" dirty="0" smtClean="0"/>
              <a:t> ulazi u zapise u otvorenom pristupu kao i u neke od baza 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dirty="0" smtClean="0"/>
              <a:t>   </a:t>
            </a:r>
            <a:r>
              <a:rPr lang="hr-HR" dirty="0" err="1" smtClean="0">
                <a:solidFill>
                  <a:srgbClr val="FF0000"/>
                </a:solidFill>
              </a:rPr>
              <a:t>Google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Scholar</a:t>
            </a:r>
            <a:r>
              <a:rPr lang="hr-HR" dirty="0" smtClean="0">
                <a:solidFill>
                  <a:srgbClr val="FF0000"/>
                </a:solidFill>
              </a:rPr>
              <a:t> je dobra početna točka pri pretraživanju literature </a:t>
            </a:r>
            <a:r>
              <a:rPr lang="hr-HR" b="1" dirty="0" smtClean="0">
                <a:solidFill>
                  <a:srgbClr val="FF0000"/>
                </a:solidFill>
              </a:rPr>
              <a:t>međutim</a:t>
            </a:r>
            <a:r>
              <a:rPr lang="hr-HR" dirty="0" smtClean="0">
                <a:solidFill>
                  <a:srgbClr val="FF0000"/>
                </a:solidFill>
              </a:rPr>
              <a:t> potrebno je zasebno pretražiti i odgovarajuće baze!    </a:t>
            </a:r>
          </a:p>
          <a:p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25781" r="37500" b="61719"/>
          <a:stretch>
            <a:fillRect/>
          </a:stretch>
        </p:blipFill>
        <p:spPr bwMode="auto">
          <a:xfrm>
            <a:off x="5029200" y="381000"/>
            <a:ext cx="3733800" cy="149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Pretraživanje….</a:t>
            </a:r>
            <a:endParaRPr lang="hr-H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1628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2604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Računalo u čitaonici (Središnja knjižnica) za grupni rad namijenjeno studentima za pretraživanje kataloga i baza podataka</a:t>
            </a:r>
            <a:endParaRPr lang="hr-HR" b="1" dirty="0"/>
          </a:p>
        </p:txBody>
      </p:sp>
      <p:pic>
        <p:nvPicPr>
          <p:cNvPr id="5" name="Content Placeholder 4" descr="IMG_74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6331" y="1825625"/>
            <a:ext cx="4351338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Knjižničar informator u službi pomoćnika pri pretraživanju kataloga, baza podataka…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hr-HR" sz="2000" dirty="0" smtClean="0">
                <a:solidFill>
                  <a:srgbClr val="FF0000"/>
                </a:solidFill>
                <a:latin typeface="Calibri" pitchFamily="34" charset="0"/>
              </a:rPr>
              <a:t>Jedino vi </a:t>
            </a:r>
            <a:r>
              <a:rPr lang="hr-HR" sz="2000" dirty="0">
                <a:solidFill>
                  <a:srgbClr val="FF0000"/>
                </a:solidFill>
                <a:latin typeface="Calibri" pitchFamily="34" charset="0"/>
              </a:rPr>
              <a:t>možete znati koja je informacija/izvor za Vas relevantna! </a:t>
            </a:r>
          </a:p>
          <a:p>
            <a:r>
              <a:rPr lang="hr-HR" sz="2000" dirty="0">
                <a:latin typeface="Calibri" pitchFamily="34" charset="0"/>
              </a:rPr>
              <a:t>Knjižničari </a:t>
            </a:r>
            <a:r>
              <a:rPr lang="hr-HR" sz="2000" dirty="0" smtClean="0">
                <a:latin typeface="Calibri" pitchFamily="34" charset="0"/>
              </a:rPr>
              <a:t>vam </a:t>
            </a:r>
            <a:r>
              <a:rPr lang="hr-HR" sz="2000" dirty="0">
                <a:latin typeface="Calibri" pitchFamily="34" charset="0"/>
              </a:rPr>
              <a:t>mogu pomoći </a:t>
            </a:r>
            <a:r>
              <a:rPr lang="hr-HR" sz="2000" b="1" dirty="0">
                <a:latin typeface="Calibri" pitchFamily="34" charset="0"/>
              </a:rPr>
              <a:t>kako doći do izvora </a:t>
            </a:r>
            <a:r>
              <a:rPr lang="hr-HR" sz="2000" dirty="0">
                <a:latin typeface="Calibri" pitchFamily="34" charset="0"/>
              </a:rPr>
              <a:t>(knjiga, članaka…), </a:t>
            </a:r>
            <a:r>
              <a:rPr lang="hr-HR" sz="2000" b="1" dirty="0">
                <a:latin typeface="Calibri" pitchFamily="34" charset="0"/>
              </a:rPr>
              <a:t>ali ne i odabirati izvore koje ćete Vi koristiti za seminarski rad i sl.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93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24219" r="14375" b="20703"/>
          <a:stretch>
            <a:fillRect/>
          </a:stretch>
        </p:blipFill>
        <p:spPr bwMode="auto">
          <a:xfrm>
            <a:off x="0" y="304800"/>
            <a:ext cx="9144000" cy="59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Glavna zgrada Sveučilišta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1" y="1825625"/>
            <a:ext cx="686639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/>
              <a:t>Sveučilišna knjižnica ogranak Novi </a:t>
            </a:r>
            <a:r>
              <a:rPr lang="hr-HR" b="1" dirty="0" err="1" smtClean="0"/>
              <a:t>kampus</a:t>
            </a:r>
            <a:endParaRPr lang="hr-HR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47" y="1981200"/>
            <a:ext cx="6272506" cy="416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19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/>
              <a:t>Knjižnični prostor na Novom </a:t>
            </a:r>
            <a:r>
              <a:rPr lang="hr-HR" b="1" dirty="0" err="1" smtClean="0"/>
              <a:t>kampusu</a:t>
            </a:r>
            <a:endParaRPr lang="hr-HR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" y="1460909"/>
            <a:ext cx="4291914" cy="241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4382408"/>
            <a:ext cx="4155989" cy="234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144101"/>
            <a:ext cx="2305075" cy="4097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9479"/>
            <a:ext cx="1842065" cy="2267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154371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Posudbeni pult</a:t>
            </a:r>
            <a:endParaRPr lang="hr-HR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458023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Čitaonica</a:t>
            </a:r>
            <a:endParaRPr lang="hr-HR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154351"/>
            <a:ext cx="1918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Prostorija za tihi rad </a:t>
            </a:r>
            <a:endParaRPr lang="hr-H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25588" y="1460909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Police s knjigama u slobodnom pristupu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6212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Knjižnična građa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Zbirka referentne literature </a:t>
            </a:r>
            <a:r>
              <a:rPr lang="hr-HR" sz="2400" dirty="0" smtClean="0"/>
              <a:t>(enciklopedije, rječnici, leksikoni…)- ne </a:t>
            </a:r>
            <a:r>
              <a:rPr lang="hr-HR" sz="2400" dirty="0"/>
              <a:t>posuđuje se (može se skenirati, fotografirati, iznijeti za kopiranje</a:t>
            </a:r>
            <a:r>
              <a:rPr lang="hr-HR" sz="2400" dirty="0" smtClean="0"/>
              <a:t>)</a:t>
            </a:r>
          </a:p>
          <a:p>
            <a:r>
              <a:rPr lang="hr-HR" sz="2400" b="1" dirty="0" smtClean="0"/>
              <a:t>Knjige</a:t>
            </a:r>
            <a:r>
              <a:rPr lang="hr-HR" sz="2400" dirty="0" smtClean="0"/>
              <a:t> (udžbenici, priručnici…) – posuđuju se</a:t>
            </a:r>
          </a:p>
          <a:p>
            <a:r>
              <a:rPr lang="hr-HR" sz="2400" b="1" dirty="0" smtClean="0"/>
              <a:t>Zbirka ispitne literature </a:t>
            </a:r>
            <a:r>
              <a:rPr lang="hr-HR" sz="2400" dirty="0" smtClean="0"/>
              <a:t>– posuđuje se na jedan dan</a:t>
            </a:r>
          </a:p>
          <a:p>
            <a:r>
              <a:rPr lang="hr-HR" sz="2400" b="1" dirty="0" smtClean="0"/>
              <a:t>Časopisi</a:t>
            </a:r>
            <a:r>
              <a:rPr lang="hr-HR" sz="2400" dirty="0" smtClean="0"/>
              <a:t> - </a:t>
            </a:r>
            <a:r>
              <a:rPr lang="hr-HR" sz="2400" dirty="0"/>
              <a:t>ne </a:t>
            </a:r>
            <a:r>
              <a:rPr lang="hr-HR" sz="2400" dirty="0" smtClean="0"/>
              <a:t>posuđuju </a:t>
            </a:r>
            <a:r>
              <a:rPr lang="hr-HR" sz="2400" dirty="0"/>
              <a:t>se (</a:t>
            </a:r>
            <a:r>
              <a:rPr lang="hr-HR" sz="2400" dirty="0" smtClean="0"/>
              <a:t>mogu </a:t>
            </a:r>
            <a:r>
              <a:rPr lang="hr-HR" sz="2400" dirty="0"/>
              <a:t>se skenirati, fotografirati, iznijeti za kopiranje)</a:t>
            </a:r>
            <a:endParaRPr lang="hr-H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63195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Odjel posudbe </a:t>
            </a:r>
            <a:r>
              <a:rPr lang="hr-HR" sz="3100" dirty="0" smtClean="0"/>
              <a:t>Središnja knjižnica i Novi </a:t>
            </a:r>
            <a:r>
              <a:rPr lang="hr-HR" sz="3100" dirty="0" err="1" smtClean="0"/>
              <a:t>kampus</a:t>
            </a:r>
            <a:endParaRPr lang="hr-HR" sz="3100" dirty="0"/>
          </a:p>
        </p:txBody>
      </p:sp>
      <p:pic>
        <p:nvPicPr>
          <p:cNvPr id="5" name="Content Placeholder 4" descr="DSC05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0957"/>
            <a:ext cx="3655218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057399"/>
            <a:ext cx="4038600" cy="990601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Radno vrijeme:  8.00 – 19.30 </a:t>
            </a:r>
            <a:r>
              <a:rPr lang="hr-HR" sz="2400" dirty="0"/>
              <a:t>h</a:t>
            </a:r>
            <a:endParaRPr lang="hr-HR" sz="2400" dirty="0" smtClean="0"/>
          </a:p>
          <a:p>
            <a:endParaRPr lang="hr-HR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4343400" cy="2446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6282</TotalTime>
  <Words>836</Words>
  <Application>Microsoft Office PowerPoint</Application>
  <PresentationFormat>On-screen Show (4:3)</PresentationFormat>
  <Paragraphs>159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         Sveučilišna knjižnica -   usluge i izvori    Izlaganje za studente prve godine  Odjela za etnologiju i antropologiju,   Sveučilišna knjižnica, ogranak Novi kampus, 23. 11. 2017</vt:lpstr>
      <vt:lpstr>Gdje, kada, kako i zašto  mi Sveučilišna knjižnica može pomoći </vt:lpstr>
      <vt:lpstr>Hoće li mi Sveučilišna knjižnica uopće trebati?</vt:lpstr>
      <vt:lpstr>Usluge Sveučilišne knjižnice</vt:lpstr>
      <vt:lpstr>Glavna zgrada Sveučilišta</vt:lpstr>
      <vt:lpstr>Sveučilišna knjižnica ogranak Novi kampus</vt:lpstr>
      <vt:lpstr>Knjižnični prostor na Novom kampusu</vt:lpstr>
      <vt:lpstr>Knjižnična građa</vt:lpstr>
      <vt:lpstr>Odjel posudbe Središnja knjižnica i Novi kampus</vt:lpstr>
      <vt:lpstr>Kako se upisati?</vt:lpstr>
      <vt:lpstr>Ostale knjižnice </vt:lpstr>
      <vt:lpstr>Pravila posudbe</vt:lpstr>
      <vt:lpstr>Međuknjižnična posudba </vt:lpstr>
      <vt:lpstr>Kako mogu pronaći što mi treba u  Sveučilišnoj knjižnici i što sve knjižnica uopće ima?  </vt:lpstr>
      <vt:lpstr>www.unizd.hr</vt:lpstr>
      <vt:lpstr>PowerPoint Presentation</vt:lpstr>
      <vt:lpstr>PowerPoint Presentation</vt:lpstr>
      <vt:lpstr>Pretraživanje kataloga Ako znamo naslov...</vt:lpstr>
      <vt:lpstr>Ako znamo ime i prezime autora… (obavezni redoslijed: prezime, ime/inicijal imena)</vt:lpstr>
      <vt:lpstr>Ako ne znamo ni naslov ni autora koristimo pretraživanje po riječima iz naslova, ključnim riječima i/ili predmetu</vt:lpstr>
      <vt:lpstr>Odaberemo željeni naslov, autora, godinu izdanja….</vt:lpstr>
      <vt:lpstr>Ako se sjećamo samo nekih riječi iz naslova…</vt:lpstr>
      <vt:lpstr>Odaberemo željeni naslov…</vt:lpstr>
      <vt:lpstr>Tematsko pretraživanje po predmetu</vt:lpstr>
      <vt:lpstr>Rezultati pretraživanja po predmetu…</vt:lpstr>
      <vt:lpstr>  Za posudbu određenog naslova važno je uočiti:   - LOKACIJU: Središnja knjižnica, Čitaonica - Ispitna, Novi kampus...  - SIGNATURU : oznaka važna za pronalaženje knjige na policama  - STATUS : - označava da je primjerak slobodan za posudbu                   - da je primjerak zadužen          - da se može koristiti samo za čitaonicu       </vt:lpstr>
      <vt:lpstr> A kako ćemo pronaći poglavlja u knjigama, radove u zbornicima, članke u časopisima…? Tražimo prema naslovu publikacije u kojem se rad nalazi!</vt:lpstr>
      <vt:lpstr>Tražimo prema naslovu publikacije u kojoj se rad nalazi…</vt:lpstr>
      <vt:lpstr>ČASOPISI</vt:lpstr>
      <vt:lpstr>Časopisi</vt:lpstr>
      <vt:lpstr>Časopisi</vt:lpstr>
      <vt:lpstr>HRČAK</vt:lpstr>
      <vt:lpstr>Hrčak – abecedni popis časopisa</vt:lpstr>
      <vt:lpstr>HRČAK – časopisi prema područjima</vt:lpstr>
      <vt:lpstr>Etnologija i antropologija</vt:lpstr>
      <vt:lpstr>Hrčak – napredno pretraživanje</vt:lpstr>
      <vt:lpstr>Rezultati pretraživanja</vt:lpstr>
      <vt:lpstr>Baze podataka</vt:lpstr>
      <vt:lpstr>Baze podataka za studente Odjela za etnologiju i antropologiju :</vt:lpstr>
      <vt:lpstr>Upute za pretraživanje baza podataka…</vt:lpstr>
      <vt:lpstr>PowerPoint Presentation</vt:lpstr>
      <vt:lpstr>CROSBI  – hrvatska znanstvena bibliografija</vt:lpstr>
      <vt:lpstr>Rezultati predmetnog pretraživanja… </vt:lpstr>
      <vt:lpstr>PowerPoint Presentation</vt:lpstr>
      <vt:lpstr>Pretraživanje….</vt:lpstr>
      <vt:lpstr>Računalo u čitaonici (Središnja knjižnica) za grupni rad namijenjeno studentima za pretraživanje kataloga i baza podataka</vt:lpstr>
      <vt:lpstr>Knjižničar informator u službi pomoćnika pri pretraživanju kataloga, baza podataka…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Dora</dc:creator>
  <cp:lastModifiedBy>Kate</cp:lastModifiedBy>
  <cp:revision>585</cp:revision>
  <dcterms:created xsi:type="dcterms:W3CDTF">2006-08-16T00:00:00Z</dcterms:created>
  <dcterms:modified xsi:type="dcterms:W3CDTF">2017-12-05T12:13:19Z</dcterms:modified>
</cp:coreProperties>
</file>