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76" r:id="rId3"/>
    <p:sldId id="278" r:id="rId4"/>
    <p:sldId id="258" r:id="rId5"/>
    <p:sldId id="280" r:id="rId6"/>
    <p:sldId id="259" r:id="rId7"/>
    <p:sldId id="260" r:id="rId8"/>
    <p:sldId id="261" r:id="rId9"/>
    <p:sldId id="281" r:id="rId10"/>
    <p:sldId id="262" r:id="rId11"/>
    <p:sldId id="282" r:id="rId12"/>
    <p:sldId id="263" r:id="rId13"/>
    <p:sldId id="264" r:id="rId14"/>
    <p:sldId id="265" r:id="rId15"/>
    <p:sldId id="267" r:id="rId16"/>
    <p:sldId id="273" r:id="rId17"/>
    <p:sldId id="269" r:id="rId18"/>
    <p:sldId id="270" r:id="rId19"/>
    <p:sldId id="274" r:id="rId20"/>
    <p:sldId id="275" r:id="rId21"/>
    <p:sldId id="272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dran Vuković" initials="VV" lastIdx="2" clrIdx="0">
    <p:extLst>
      <p:ext uri="{19B8F6BF-5375-455C-9EA6-DF929625EA0E}">
        <p15:presenceInfo xmlns:p15="http://schemas.microsoft.com/office/powerpoint/2012/main" userId="Vedran Vu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6936" autoAdjust="0"/>
  </p:normalViewPr>
  <p:slideViewPr>
    <p:cSldViewPr snapToGrid="0">
      <p:cViewPr varScale="1">
        <p:scale>
          <a:sx n="101" d="100"/>
          <a:sy n="101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2625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9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43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70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44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85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01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8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03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26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1400" b="1" dirty="0">
                <a:solidFill>
                  <a:schemeClr val="bg1"/>
                </a:solidFill>
              </a:rPr>
              <a:t>NAPOMENA :</a:t>
            </a:r>
            <a:r>
              <a:rPr lang="hr-HR" sz="1400" b="0" dirty="0">
                <a:solidFill>
                  <a:schemeClr val="bg1"/>
                </a:solidFill>
              </a:rPr>
              <a:t> Preporučena praksa (Točka 13.) je da se otvori zaseban kolegij za provjeru</a:t>
            </a:r>
            <a:r>
              <a:rPr lang="hr-HR" sz="1400" b="1" dirty="0">
                <a:solidFill>
                  <a:schemeClr val="bg1"/>
                </a:solidFill>
              </a:rPr>
              <a:t> RADNE verzije rada </a:t>
            </a:r>
            <a:r>
              <a:rPr lang="hr-HR" sz="1400" b="0" dirty="0">
                <a:solidFill>
                  <a:schemeClr val="bg1"/>
                </a:solidFill>
              </a:rPr>
              <a:t>s postavkom </a:t>
            </a:r>
            <a:r>
              <a:rPr lang="hr-HR" sz="1400" b="1" i="1" dirty="0">
                <a:solidFill>
                  <a:schemeClr val="bg1"/>
                </a:solidFill>
              </a:rPr>
              <a:t>NO REPOSITORY</a:t>
            </a:r>
            <a:r>
              <a:rPr lang="hr-HR" sz="1400" b="0" dirty="0">
                <a:solidFill>
                  <a:schemeClr val="bg1"/>
                </a:solidFill>
              </a:rPr>
              <a:t>, te drugi kolegij za </a:t>
            </a:r>
            <a:r>
              <a:rPr lang="hr-HR" sz="1400" b="1" dirty="0">
                <a:solidFill>
                  <a:schemeClr val="bg1"/>
                </a:solidFill>
              </a:rPr>
              <a:t>KONAČNU verziju rada </a:t>
            </a:r>
            <a:r>
              <a:rPr lang="hr-HR" sz="1400" b="0" dirty="0">
                <a:solidFill>
                  <a:schemeClr val="bg1"/>
                </a:solidFill>
              </a:rPr>
              <a:t>s postavkom </a:t>
            </a:r>
            <a:r>
              <a:rPr lang="hr-HR" sz="1400" b="1" i="1" dirty="0">
                <a:solidFill>
                  <a:schemeClr val="bg1"/>
                </a:solidFill>
              </a:rPr>
              <a:t>STANDARD PAPER REPOSITORY</a:t>
            </a:r>
            <a:r>
              <a:rPr lang="hr-HR" sz="1400" b="0" dirty="0">
                <a:solidFill>
                  <a:schemeClr val="bg1"/>
                </a:solidFill>
              </a:rPr>
              <a:t>. Nakon što se radna verzija rada uredi do završnog stanja onda se završno provjerava u zadatku koji se kreira za provjeru konačne verzije radova (s postavkom </a:t>
            </a:r>
            <a:r>
              <a:rPr lang="hr-HR" sz="1400" b="0" i="1" dirty="0">
                <a:solidFill>
                  <a:schemeClr val="bg1"/>
                </a:solidFill>
              </a:rPr>
              <a:t>Standard </a:t>
            </a:r>
            <a:r>
              <a:rPr lang="hr-HR" sz="1400" b="0" i="1" dirty="0" err="1">
                <a:solidFill>
                  <a:schemeClr val="bg1"/>
                </a:solidFill>
              </a:rPr>
              <a:t>Paper</a:t>
            </a:r>
            <a:r>
              <a:rPr lang="hr-HR" sz="1400" b="0" i="1" dirty="0">
                <a:solidFill>
                  <a:schemeClr val="bg1"/>
                </a:solidFill>
              </a:rPr>
              <a:t>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 ! </a:t>
            </a:r>
            <a:r>
              <a:rPr lang="hr-HR" sz="1400" b="1" dirty="0">
                <a:solidFill>
                  <a:schemeClr val="bg1"/>
                </a:solidFill>
              </a:rPr>
              <a:t>Nikada nemojte sami brisati radove iz zadatka sa uključenom postavkom </a:t>
            </a:r>
            <a:r>
              <a:rPr lang="hr-HR" sz="1400" b="1" i="1" dirty="0">
                <a:solidFill>
                  <a:schemeClr val="bg1"/>
                </a:solidFill>
              </a:rPr>
              <a:t>Standard </a:t>
            </a:r>
            <a:r>
              <a:rPr lang="hr-HR" sz="1400" b="1" i="1" dirty="0" err="1">
                <a:solidFill>
                  <a:schemeClr val="bg1"/>
                </a:solidFill>
              </a:rPr>
              <a:t>Paper</a:t>
            </a:r>
            <a:r>
              <a:rPr lang="hr-HR" sz="1400" b="1" i="1" dirty="0">
                <a:solidFill>
                  <a:schemeClr val="bg1"/>
                </a:solidFill>
              </a:rPr>
              <a:t> </a:t>
            </a:r>
            <a:r>
              <a:rPr lang="hr-HR" sz="1400" b="1" i="1" dirty="0" err="1">
                <a:solidFill>
                  <a:schemeClr val="bg1"/>
                </a:solidFill>
              </a:rPr>
              <a:t>Repository</a:t>
            </a:r>
            <a:r>
              <a:rPr lang="hr-HR" sz="1400" b="1" i="1" dirty="0">
                <a:solidFill>
                  <a:schemeClr val="bg1"/>
                </a:solidFill>
              </a:rPr>
              <a:t> !</a:t>
            </a:r>
            <a:r>
              <a:rPr lang="hr-HR" sz="1400" b="0" i="0" dirty="0">
                <a:solidFill>
                  <a:schemeClr val="bg1"/>
                </a:solidFill>
              </a:rPr>
              <a:t> Obratite se na </a:t>
            </a:r>
            <a:r>
              <a:rPr lang="hr-HR" sz="1400" b="1" i="0" dirty="0">
                <a:solidFill>
                  <a:schemeClr val="bg1"/>
                </a:solidFill>
              </a:rPr>
              <a:t>turnitin@unizd.hr </a:t>
            </a:r>
            <a:r>
              <a:rPr lang="hr-HR" sz="1400" b="0" i="0" dirty="0">
                <a:solidFill>
                  <a:schemeClr val="bg1"/>
                </a:solidFill>
              </a:rPr>
              <a:t>sa zahtjevom za brisanje rada .</a:t>
            </a:r>
            <a:endParaRPr lang="hr-HR" sz="1400" b="1" i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r-HR" sz="1400" b="1" dirty="0">
                <a:solidFill>
                  <a:schemeClr val="bg1"/>
                </a:solidFill>
              </a:rPr>
              <a:t>Npr. </a:t>
            </a:r>
          </a:p>
          <a:p>
            <a:pPr lvl="0">
              <a:spcBef>
                <a:spcPts val="0"/>
              </a:spcBef>
              <a:buNone/>
            </a:pPr>
            <a:r>
              <a:rPr lang="hr-HR" sz="1400" b="0" dirty="0">
                <a:solidFill>
                  <a:schemeClr val="bg1"/>
                </a:solidFill>
              </a:rPr>
              <a:t>Zadatak 1. – Završni rad Hrvoja Horvata – RADNA verzija (</a:t>
            </a:r>
            <a:r>
              <a:rPr lang="hr-HR" sz="1400" b="0" i="1" dirty="0">
                <a:solidFill>
                  <a:schemeClr val="bg1"/>
                </a:solidFill>
              </a:rPr>
              <a:t>No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hr-HR" sz="1400" b="0" dirty="0">
                <a:solidFill>
                  <a:schemeClr val="bg1"/>
                </a:solidFill>
              </a:rPr>
              <a:t>Zadatak 2. – Završni rad Hrvoja Horvata – KONAČNA verzija (</a:t>
            </a:r>
            <a:r>
              <a:rPr lang="hr-HR" sz="1400" b="0" i="1" dirty="0">
                <a:solidFill>
                  <a:schemeClr val="bg1"/>
                </a:solidFill>
              </a:rPr>
              <a:t>Standard </a:t>
            </a:r>
            <a:r>
              <a:rPr lang="hr-HR" sz="1400" b="0" i="1" dirty="0" err="1">
                <a:solidFill>
                  <a:schemeClr val="bg1"/>
                </a:solidFill>
              </a:rPr>
              <a:t>Paper</a:t>
            </a:r>
            <a:r>
              <a:rPr lang="hr-HR" sz="1400" b="0" i="1" dirty="0">
                <a:solidFill>
                  <a:schemeClr val="bg1"/>
                </a:solidFill>
              </a:rPr>
              <a:t>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400" b="0" dirty="0">
              <a:solidFill>
                <a:schemeClr val="bg1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22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9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09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57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82266" y="234888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hr-HR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Korisničke upute za nastavnike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32469" t="44727" r="32469" b="40173"/>
          <a:stretch/>
        </p:blipFill>
        <p:spPr>
          <a:xfrm>
            <a:off x="2610691" y="2636911"/>
            <a:ext cx="4237892" cy="102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35748" t="35570" r="36512" b="29904"/>
          <a:stretch/>
        </p:blipFill>
        <p:spPr>
          <a:xfrm>
            <a:off x="3491880" y="188640"/>
            <a:ext cx="1953172" cy="136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93075" y="16239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02550" y="274636"/>
            <a:ext cx="3124720" cy="2897189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r>
              <a:rPr lang="hr-HR" sz="1600" b="1" u="sng" dirty="0">
                <a:solidFill>
                  <a:srgbClr val="FF0000"/>
                </a:solidFill>
              </a:rPr>
              <a:t>13. VAŽNO</a:t>
            </a:r>
          </a:p>
          <a:p>
            <a:pPr marL="438150" lvl="0" indent="-285750">
              <a:buClr>
                <a:srgbClr val="FF9900"/>
              </a:buClr>
              <a:buSzPct val="100000"/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Ako provjeravate </a:t>
            </a:r>
            <a:r>
              <a:rPr lang="hr-HR" b="1" u="sng" dirty="0">
                <a:solidFill>
                  <a:schemeClr val="tx1"/>
                </a:solidFill>
              </a:rPr>
              <a:t>RADNU verziju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rada koja će se još dorađivati i provjeravati u tom kolegiju odaberite </a:t>
            </a:r>
            <a:r>
              <a:rPr lang="hr-HR" b="1" i="1" u="sng" dirty="0">
                <a:solidFill>
                  <a:schemeClr val="tx1"/>
                </a:solidFill>
              </a:rPr>
              <a:t>NO REPOSITORY</a:t>
            </a: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u="sng" dirty="0">
              <a:solidFill>
                <a:schemeClr val="tx1"/>
              </a:solidFill>
            </a:endParaRPr>
          </a:p>
          <a:p>
            <a:pPr marL="438150" lvl="0" indent="-285750">
              <a:buClr>
                <a:srgbClr val="FF9900"/>
              </a:buClr>
              <a:buSzPct val="100000"/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Ako provjeravate </a:t>
            </a:r>
            <a:r>
              <a:rPr lang="hr-HR" b="1" u="sng" dirty="0">
                <a:solidFill>
                  <a:schemeClr val="tx1"/>
                </a:solidFill>
              </a:rPr>
              <a:t>KONAČNU verziju </a:t>
            </a:r>
            <a:r>
              <a:rPr lang="hr-HR" dirty="0">
                <a:solidFill>
                  <a:schemeClr val="tx1"/>
                </a:solidFill>
              </a:rPr>
              <a:t>rada koja se trajno pohranjuje u sustavu odaberite </a:t>
            </a:r>
            <a:r>
              <a:rPr lang="hr-HR" b="1" i="1" u="sng" dirty="0">
                <a:solidFill>
                  <a:schemeClr val="tx1"/>
                </a:solidFill>
              </a:rPr>
              <a:t>STANDARD PAPER REPOSITORY</a:t>
            </a:r>
            <a:r>
              <a:rPr lang="hr-HR" b="1" i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pri kreiranju zadatka</a:t>
            </a: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dirty="0">
              <a:solidFill>
                <a:schemeClr val="tx1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dirty="0">
              <a:solidFill>
                <a:schemeClr val="tx1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2000" u="sng" dirty="0">
              <a:solidFill>
                <a:srgbClr val="FF0000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723" t="23989" r="38493" b="43701"/>
          <a:stretch/>
        </p:blipFill>
        <p:spPr>
          <a:xfrm>
            <a:off x="602549" y="4195232"/>
            <a:ext cx="6908964" cy="21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602549" y="4107202"/>
            <a:ext cx="4719676" cy="504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93075" y="5703612"/>
            <a:ext cx="1212000" cy="282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7511513" y="4249584"/>
            <a:ext cx="1175287" cy="130534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Izgled sučelja </a:t>
            </a:r>
          </a:p>
          <a:p>
            <a:pPr lvl="0">
              <a:spcBef>
                <a:spcPts val="0"/>
              </a:spcBef>
              <a:buNone/>
            </a:pPr>
            <a:r>
              <a:rPr lang="hr-HR" dirty="0"/>
              <a:t>nakon dodavanja zadatka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4D2E2-AA2F-4ED4-9349-C8DF8D6ED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00" y="274638"/>
            <a:ext cx="4376700" cy="37313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A7A1FF-F546-4F85-8D93-E0D1B78839F7}"/>
              </a:ext>
            </a:extLst>
          </p:cNvPr>
          <p:cNvCxnSpPr>
            <a:cxnSpLocks/>
          </p:cNvCxnSpPr>
          <p:nvPr/>
        </p:nvCxnSpPr>
        <p:spPr>
          <a:xfrm>
            <a:off x="3727270" y="817636"/>
            <a:ext cx="88923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Shape 198"/>
          <p:cNvSpPr txBox="1"/>
          <p:nvPr/>
        </p:nvSpPr>
        <p:spPr>
          <a:xfrm>
            <a:off x="4616506" y="1043938"/>
            <a:ext cx="4070294" cy="1123007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hr-HR" b="1" dirty="0">
                <a:solidFill>
                  <a:schemeClr val="dk1"/>
                </a:solidFill>
              </a:rPr>
              <a:t>14.</a:t>
            </a:r>
            <a:r>
              <a:rPr lang="hr-HR" dirty="0">
                <a:solidFill>
                  <a:schemeClr val="dk1"/>
                </a:solidFill>
              </a:rPr>
              <a:t> Mogućnosti pretraživanja: 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repozitorij studentskih radova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trenutni i arhivirani web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periodika, časopisi i knj</a:t>
            </a:r>
            <a:r>
              <a:rPr lang="hr-HR" sz="1200" dirty="0">
                <a:solidFill>
                  <a:schemeClr val="dk1"/>
                </a:solidFill>
              </a:rPr>
              <a:t>ige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616506" y="2269162"/>
            <a:ext cx="4070294" cy="785611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endParaRPr lang="hr-HR" dirty="0">
              <a:solidFill>
                <a:schemeClr val="dk1"/>
              </a:solidFill>
            </a:endParaRPr>
          </a:p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r>
              <a:rPr lang="hr-HR" b="1" dirty="0">
                <a:solidFill>
                  <a:schemeClr val="dk1"/>
                </a:solidFill>
              </a:rPr>
              <a:t>15. </a:t>
            </a:r>
            <a:r>
              <a:rPr lang="hr-HR" dirty="0">
                <a:solidFill>
                  <a:schemeClr val="dk1"/>
                </a:solidFill>
              </a:rPr>
              <a:t>Želite li spremiti postavke </a:t>
            </a:r>
          </a:p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r>
              <a:rPr lang="hr-HR" dirty="0">
                <a:solidFill>
                  <a:schemeClr val="dk1"/>
                </a:solidFill>
              </a:rPr>
              <a:t>kao zadane za buduće zadatke?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4BCA0-BE64-41F7-A110-747EBEAC5B55}"/>
              </a:ext>
            </a:extLst>
          </p:cNvPr>
          <p:cNvSpPr/>
          <p:nvPr/>
        </p:nvSpPr>
        <p:spPr>
          <a:xfrm>
            <a:off x="4616506" y="463927"/>
            <a:ext cx="1374991" cy="4777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Shape 200"/>
          <p:cNvSpPr/>
          <p:nvPr/>
        </p:nvSpPr>
        <p:spPr>
          <a:xfrm>
            <a:off x="4293525" y="3510441"/>
            <a:ext cx="1028700" cy="386614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246D-4971-4B2E-B4A4-B03B2EF1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/>
              <a:t>Dodavanje novog zadatka u istom kolegiju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3BF78-6EA3-4632-8551-82172A941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0F7D6-3C2D-490B-810B-C976A82E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65" y="2179984"/>
            <a:ext cx="4135646" cy="4029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4D650-2C55-434A-8572-10D9C76F0B7D}"/>
              </a:ext>
            </a:extLst>
          </p:cNvPr>
          <p:cNvSpPr txBox="1"/>
          <p:nvPr/>
        </p:nvSpPr>
        <p:spPr>
          <a:xfrm>
            <a:off x="457200" y="19158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4379D-EE1D-46A2-8A01-C29F12931966}"/>
              </a:ext>
            </a:extLst>
          </p:cNvPr>
          <p:cNvSpPr txBox="1"/>
          <p:nvPr/>
        </p:nvSpPr>
        <p:spPr>
          <a:xfrm>
            <a:off x="457200" y="1372234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Ako u istom kolegiju (</a:t>
            </a:r>
            <a:r>
              <a:rPr lang="hr-HR" sz="2000" i="1" dirty="0" err="1"/>
              <a:t>Class</a:t>
            </a:r>
            <a:r>
              <a:rPr lang="hr-HR" sz="2000" dirty="0"/>
              <a:t>) dodajete novi zadatak (</a:t>
            </a:r>
            <a:r>
              <a:rPr lang="hr-HR" sz="2000" i="1" dirty="0" err="1"/>
              <a:t>Assignment</a:t>
            </a:r>
            <a:r>
              <a:rPr lang="hr-HR" sz="2000" dirty="0"/>
              <a:t>) pored već postojećeg, potrebno je odabrati opciju </a:t>
            </a:r>
            <a:r>
              <a:rPr lang="hr-HR" sz="2000" b="1" i="1" u="sng" dirty="0" err="1"/>
              <a:t>Paper</a:t>
            </a:r>
            <a:r>
              <a:rPr lang="hr-HR" sz="2000" b="1" i="1" u="sng" dirty="0"/>
              <a:t> </a:t>
            </a:r>
            <a:r>
              <a:rPr lang="hr-HR" sz="2000" b="1" i="1" u="sng" dirty="0" err="1"/>
              <a:t>Assignment</a:t>
            </a:r>
            <a:endParaRPr lang="hr-HR" sz="2000" b="1" i="1" u="sng" dirty="0"/>
          </a:p>
          <a:p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69094-5AE1-4BA5-B792-060842379ECB}"/>
              </a:ext>
            </a:extLst>
          </p:cNvPr>
          <p:cNvSpPr txBox="1"/>
          <p:nvPr/>
        </p:nvSpPr>
        <p:spPr>
          <a:xfrm>
            <a:off x="549565" y="4116289"/>
            <a:ext cx="1836584" cy="160043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Nakon odabira </a:t>
            </a:r>
          </a:p>
          <a:p>
            <a:r>
              <a:rPr lang="hr-HR" b="1" i="1" dirty="0" err="1"/>
              <a:t>Paper</a:t>
            </a:r>
            <a:r>
              <a:rPr lang="hr-HR" b="1" i="1" dirty="0"/>
              <a:t> </a:t>
            </a:r>
            <a:r>
              <a:rPr lang="hr-HR" b="1" i="1" dirty="0" err="1"/>
              <a:t>Assignment</a:t>
            </a:r>
            <a:r>
              <a:rPr lang="hr-HR" b="1" i="1" dirty="0"/>
              <a:t> </a:t>
            </a:r>
          </a:p>
          <a:p>
            <a:r>
              <a:rPr lang="hr-HR" dirty="0"/>
              <a:t>nastavlja se uobičajen </a:t>
            </a:r>
          </a:p>
          <a:p>
            <a:r>
              <a:rPr lang="hr-HR" dirty="0"/>
              <a:t>postupak otvaranja </a:t>
            </a:r>
          </a:p>
          <a:p>
            <a:r>
              <a:rPr lang="hr-HR" dirty="0"/>
              <a:t>kolegija kako je </a:t>
            </a:r>
          </a:p>
          <a:p>
            <a:r>
              <a:rPr lang="hr-HR" dirty="0"/>
              <a:t>prethodno opisan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A60F3-6280-4BE9-96D7-6923DD5F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77" y="2223663"/>
            <a:ext cx="3909224" cy="394200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C97CD4-5AAD-42DF-8E1C-EDF924632C48}"/>
              </a:ext>
            </a:extLst>
          </p:cNvPr>
          <p:cNvCxnSpPr>
            <a:cxnSpLocks/>
          </p:cNvCxnSpPr>
          <p:nvPr/>
        </p:nvCxnSpPr>
        <p:spPr>
          <a:xfrm flipV="1">
            <a:off x="888274" y="3509554"/>
            <a:ext cx="0" cy="60673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7152E4-5CE6-4D1D-9D35-A77CF7423228}"/>
              </a:ext>
            </a:extLst>
          </p:cNvPr>
          <p:cNvCxnSpPr>
            <a:cxnSpLocks/>
          </p:cNvCxnSpPr>
          <p:nvPr/>
        </p:nvCxnSpPr>
        <p:spPr>
          <a:xfrm>
            <a:off x="2386149" y="5120640"/>
            <a:ext cx="265611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878AEB-7BC6-4A2F-845A-51B3A82591E4}"/>
              </a:ext>
            </a:extLst>
          </p:cNvPr>
          <p:cNvSpPr txBox="1"/>
          <p:nvPr/>
        </p:nvSpPr>
        <p:spPr>
          <a:xfrm>
            <a:off x="549566" y="3578255"/>
            <a:ext cx="2607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05B95-EAF0-4625-9910-E9FA523CDA09}"/>
              </a:ext>
            </a:extLst>
          </p:cNvPr>
          <p:cNvSpPr txBox="1"/>
          <p:nvPr/>
        </p:nvSpPr>
        <p:spPr>
          <a:xfrm>
            <a:off x="3857897" y="5230279"/>
            <a:ext cx="25254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9A676E-D5B6-4C4F-8A44-8A45E975485D}"/>
              </a:ext>
            </a:extLst>
          </p:cNvPr>
          <p:cNvSpPr/>
          <p:nvPr/>
        </p:nvSpPr>
        <p:spPr>
          <a:xfrm>
            <a:off x="810362" y="5747859"/>
            <a:ext cx="896517" cy="322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77A6A2-DEF8-46BA-B928-64F867B01640}"/>
              </a:ext>
            </a:extLst>
          </p:cNvPr>
          <p:cNvSpPr/>
          <p:nvPr/>
        </p:nvSpPr>
        <p:spPr>
          <a:xfrm>
            <a:off x="5042263" y="4807132"/>
            <a:ext cx="1027611" cy="4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33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93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Upisivanje studenata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1450" y="1429575"/>
            <a:ext cx="8848800" cy="46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kliknite na </a:t>
            </a:r>
            <a:r>
              <a:rPr lang="hr-HR" sz="2400" dirty="0" err="1"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 →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načini dodavanja studenata: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pozvati ih da se sami upišu pomoću identifikatora (</a:t>
            </a:r>
            <a:r>
              <a:rPr lang="hr-HR" sz="2400" i="1" dirty="0" err="1"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 ID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) i lozinke (</a:t>
            </a:r>
            <a:r>
              <a:rPr lang="hr-HR" sz="2400" i="1" dirty="0" err="1">
                <a:latin typeface="Arial"/>
                <a:ea typeface="Arial"/>
                <a:cs typeface="Arial"/>
                <a:sym typeface="Arial"/>
              </a:rPr>
              <a:t>Enrollment</a:t>
            </a: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 password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) kolegija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ručno dodavanje svakog studenta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ručno dodavanje popisa studenata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t="10741" r="76667" b="71117"/>
          <a:stretch/>
        </p:blipFill>
        <p:spPr>
          <a:xfrm>
            <a:off x="3867024" y="1152600"/>
            <a:ext cx="3136425" cy="137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15" name="Shape 215"/>
          <p:cNvSpPr/>
          <p:nvPr/>
        </p:nvSpPr>
        <p:spPr>
          <a:xfrm>
            <a:off x="4695825" y="1628850"/>
            <a:ext cx="933300" cy="419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t="31078" r="941" b="50740"/>
          <a:stretch/>
        </p:blipFill>
        <p:spPr>
          <a:xfrm>
            <a:off x="42875" y="4770374"/>
            <a:ext cx="9058250" cy="9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l="78122" t="32686" r="16043" b="63551"/>
          <a:stretch/>
        </p:blipFill>
        <p:spPr>
          <a:xfrm>
            <a:off x="5895975" y="3707926"/>
            <a:ext cx="809625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l="83539" t="32527" r="8544" b="63044"/>
          <a:stretch/>
        </p:blipFill>
        <p:spPr>
          <a:xfrm>
            <a:off x="5895975" y="4001624"/>
            <a:ext cx="116056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7191525" y="4818000"/>
            <a:ext cx="552300" cy="293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7696200" y="4782300"/>
            <a:ext cx="723900" cy="365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9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hr-HR" sz="3600"/>
              <a:t>Opcija </a:t>
            </a:r>
            <a:r>
              <a:rPr lang="hr-HR" sz="3600" i="1"/>
              <a:t>Add Student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192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13</a:t>
            </a:fld>
            <a:endParaRPr lang="hr-HR" dirty="0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l="2499" t="31111" r="68228" b="16853"/>
          <a:stretch/>
        </p:blipFill>
        <p:spPr>
          <a:xfrm>
            <a:off x="1905000" y="1274775"/>
            <a:ext cx="3105148" cy="310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266825" y="2698725"/>
            <a:ext cx="5715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hr-HR" sz="1600"/>
              <a:t>IME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95325" y="3163850"/>
            <a:ext cx="11430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sz="1600"/>
              <a:t>PREZIME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952500" y="3629025"/>
            <a:ext cx="8859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sz="1600"/>
              <a:t>E-MAIL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28600" y="1685925"/>
            <a:ext cx="16098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3000"/>
              <a:t>Upišite:</a:t>
            </a:r>
          </a:p>
        </p:txBody>
      </p:sp>
      <p:sp>
        <p:nvSpPr>
          <p:cNvPr id="234" name="Shape 234"/>
          <p:cNvSpPr/>
          <p:nvPr/>
        </p:nvSpPr>
        <p:spPr>
          <a:xfrm>
            <a:off x="2009775" y="3914775"/>
            <a:ext cx="885900" cy="31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l="47500" t="28518" r="21562" b="19259"/>
          <a:stretch/>
        </p:blipFill>
        <p:spPr>
          <a:xfrm>
            <a:off x="5648325" y="1685925"/>
            <a:ext cx="282892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5248275" y="1066800"/>
            <a:ext cx="35337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Nakon upisa studenti primaju obavijest na mail kao na slici: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l="836" t="31884" r="718" b="54073"/>
          <a:stretch/>
        </p:blipFill>
        <p:spPr>
          <a:xfrm>
            <a:off x="142874" y="5164200"/>
            <a:ext cx="9001125" cy="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42875" y="4638675"/>
            <a:ext cx="71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Student je sada na popisu, gdje je vidljiv njegov korisnički identifikator (</a:t>
            </a:r>
            <a:r>
              <a:rPr lang="hr-HR" i="1" dirty="0"/>
              <a:t>User ID</a:t>
            </a:r>
            <a:r>
              <a:rPr lang="hr-HR" dirty="0"/>
              <a:t>) i e-mail</a:t>
            </a:r>
          </a:p>
        </p:txBody>
      </p:sp>
      <p:sp>
        <p:nvSpPr>
          <p:cNvPr id="239" name="Shape 239"/>
          <p:cNvSpPr/>
          <p:nvPr/>
        </p:nvSpPr>
        <p:spPr>
          <a:xfrm>
            <a:off x="228600" y="5429250"/>
            <a:ext cx="638100" cy="36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0" name="Shape 240"/>
          <p:cNvCxnSpPr/>
          <p:nvPr/>
        </p:nvCxnSpPr>
        <p:spPr>
          <a:xfrm flipH="1">
            <a:off x="1523925" y="4962525"/>
            <a:ext cx="314400" cy="324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695325" y="5753100"/>
            <a:ext cx="219000" cy="29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619125" y="5994375"/>
            <a:ext cx="7715100" cy="6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Ružičasto obojani datum upisa znači da se student još nije prijavio, te mu klikom na isti možete ponovno poslati poziv. Nakon što se student prijavi u sustav i kolegij kućica postaje bijela.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hr-HR" sz="3600"/>
              <a:t>Opcija </a:t>
            </a:r>
            <a:r>
              <a:rPr lang="hr-HR" sz="3600" i="1"/>
              <a:t>Upload Student List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 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14</a:t>
            </a:fld>
            <a:endParaRPr lang="hr-HR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l="2328" t="31340" r="68273" b="27226"/>
          <a:stretch/>
        </p:blipFill>
        <p:spPr>
          <a:xfrm>
            <a:off x="612475" y="1370150"/>
            <a:ext cx="3448051" cy="2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18649" y="1417637"/>
            <a:ext cx="3968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Ukoliko želite upisati više studenata odjednom potrebno je u Wordu ili Excelu napravili listu studenata formata: ime, prezime, e-mail adresa. Odaberite opciju </a:t>
            </a:r>
            <a:r>
              <a:rPr lang="hr-HR" dirty="0" err="1"/>
              <a:t>Upload</a:t>
            </a:r>
            <a:r>
              <a:rPr lang="hr-HR" dirty="0"/>
              <a:t> List i pratite daljnje upute.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9432" t="16755" r="50562" b="41799"/>
          <a:stretch/>
        </p:blipFill>
        <p:spPr bwMode="auto">
          <a:xfrm>
            <a:off x="5469148" y="2915729"/>
            <a:ext cx="2286000" cy="2484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 radova – postupak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1. Odaberite kolegij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sym typeface="Calibri"/>
              </a:rPr>
              <a:t>2. Odaberite zadatak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3. Odaberite akciju </a:t>
            </a:r>
            <a:r>
              <a:rPr lang="hr-HR" sz="2400" i="1" dirty="0" err="1"/>
              <a:t>View</a:t>
            </a: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i="1" dirty="0"/>
              <a:t>	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4. Odaberite opciju </a:t>
            </a:r>
            <a:r>
              <a:rPr lang="hr-HR" sz="2400" dirty="0" err="1"/>
              <a:t>Submit</a:t>
            </a:r>
            <a:r>
              <a:rPr lang="hr-HR" sz="2400" dirty="0"/>
              <a:t> File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1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32492" r="870" b="42353"/>
          <a:stretch/>
        </p:blipFill>
        <p:spPr bwMode="auto">
          <a:xfrm>
            <a:off x="2720896" y="2849916"/>
            <a:ext cx="5649601" cy="87126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6035615" y="3427886"/>
            <a:ext cx="517585" cy="293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29" t="29158" r="59648" b="51111"/>
          <a:stretch/>
        </p:blipFill>
        <p:spPr>
          <a:xfrm>
            <a:off x="2720896" y="4659208"/>
            <a:ext cx="4747679" cy="13366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2619905" y="5119686"/>
            <a:ext cx="1008590" cy="41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0752"/>
          </a:xfrm>
        </p:spPr>
        <p:txBody>
          <a:bodyPr/>
          <a:lstStyle/>
          <a:p>
            <a:r>
              <a:rPr lang="hr-HR" sz="4000" b="1" u="sng" dirty="0"/>
              <a:t>Provjera radova – nastavak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48906"/>
            <a:ext cx="8686800" cy="5177394"/>
          </a:xfrm>
        </p:spPr>
        <p:txBody>
          <a:bodyPr/>
          <a:lstStyle/>
          <a:p>
            <a:r>
              <a:rPr lang="hr-HR" sz="1800" dirty="0"/>
              <a:t>Izvještaj o izvornosti se može generirati za sljedeće vrste dokumenata: Microsoft Word, PowerPoint, </a:t>
            </a:r>
            <a:r>
              <a:rPr lang="hr-HR" sz="1800" dirty="0" err="1"/>
              <a:t>WordPerfect</a:t>
            </a:r>
            <a:r>
              <a:rPr lang="hr-HR" sz="1800" dirty="0"/>
              <a:t>, </a:t>
            </a:r>
            <a:r>
              <a:rPr lang="hr-HR" sz="1800" dirty="0" err="1"/>
              <a:t>PostScript</a:t>
            </a:r>
            <a:r>
              <a:rPr lang="hr-HR" sz="1800" dirty="0"/>
              <a:t>, PDF, HTML, RTF, </a:t>
            </a:r>
            <a:r>
              <a:rPr lang="hr-HR" sz="1800" dirty="0" err="1"/>
              <a:t>OpenOffice</a:t>
            </a:r>
            <a:r>
              <a:rPr lang="hr-HR" sz="1800" dirty="0"/>
              <a:t> (ODT), </a:t>
            </a:r>
            <a:r>
              <a:rPr lang="hr-HR" sz="1800" dirty="0" err="1"/>
              <a:t>Hangul</a:t>
            </a:r>
            <a:r>
              <a:rPr lang="hr-HR" sz="1800" dirty="0"/>
              <a:t> (HWP), Google </a:t>
            </a:r>
            <a:r>
              <a:rPr lang="hr-HR" sz="1800" dirty="0" err="1"/>
              <a:t>Docs</a:t>
            </a:r>
            <a:r>
              <a:rPr lang="hr-HR" sz="1800" dirty="0"/>
              <a:t> (predano kroz Google </a:t>
            </a:r>
            <a:r>
              <a:rPr lang="hr-HR" sz="1800" dirty="0" err="1"/>
              <a:t>Drive</a:t>
            </a:r>
            <a:r>
              <a:rPr lang="hr-HR" sz="1800" dirty="0"/>
              <a:t>), </a:t>
            </a:r>
            <a:r>
              <a:rPr lang="hr-HR" sz="1800" dirty="0" err="1"/>
              <a:t>plain</a:t>
            </a:r>
            <a:r>
              <a:rPr lang="hr-HR" sz="1800" dirty="0"/>
              <a:t> </a:t>
            </a:r>
            <a:r>
              <a:rPr lang="hr-HR" sz="1800" dirty="0" err="1"/>
              <a:t>text</a:t>
            </a:r>
            <a:r>
              <a:rPr lang="hr-HR" sz="1800" dirty="0"/>
              <a:t> </a:t>
            </a:r>
            <a:r>
              <a:rPr lang="hr-HR" sz="1800" dirty="0" err="1"/>
              <a:t>files</a:t>
            </a:r>
            <a:r>
              <a:rPr lang="hr-HR" sz="1800" dirty="0"/>
              <a:t>.</a:t>
            </a:r>
          </a:p>
          <a:p>
            <a:r>
              <a:rPr lang="hr-HR" sz="1800" dirty="0"/>
              <a:t>Moguće je pregledavati pojedinačne dokumente, skupove dokumenata, dijelove dokumenta i komprimirane datoteke.</a:t>
            </a:r>
          </a:p>
          <a:p>
            <a:r>
              <a:rPr lang="hr-HR" sz="1800" dirty="0"/>
              <a:t>Autor rada može biti upisani ili neupisani student. Ako je autor rada upisani student birate ga iz padajućeg izbornika, a ako nije upisan upisujete ga naknadno.</a:t>
            </a:r>
            <a:endParaRPr lang="hr-HR" sz="1800" i="1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688" r="49405" b="12405"/>
          <a:stretch/>
        </p:blipFill>
        <p:spPr bwMode="auto">
          <a:xfrm>
            <a:off x="2177030" y="3182687"/>
            <a:ext cx="5034653" cy="3433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7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Generiranje izvještaja o izvornosti rada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240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Popis predanih radova u postavljenom zadatku: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dirty="0"/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sz="24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/>
              <a:t>Nakon učitavanja rada u sustav potrebno je nekoliko minuta za proces provjere. Kada je izvještaj o izvornosti spreman, na popisu radova prikazat će se postotak podudarnosti i pravokutnik odgovarajuće boje. Ako izvještaj još nije gotov pokraj naziva rada bit će prikazan sivi pravokutnik.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10876" r="1786" b="38859"/>
          <a:stretch/>
        </p:blipFill>
        <p:spPr bwMode="auto">
          <a:xfrm>
            <a:off x="984069" y="2396241"/>
            <a:ext cx="6949440" cy="187095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Tumačenje izvještaja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r>
              <a:rPr lang="hr-HR" sz="2400" dirty="0"/>
              <a:t>Izvještaj o izvornosti rada sadrži popis i postotke  svih nađenih  </a:t>
            </a:r>
          </a:p>
          <a:p>
            <a:pPr indent="-342900">
              <a:spcBef>
                <a:spcPts val="0"/>
              </a:spcBef>
              <a:buNone/>
            </a:pPr>
            <a:r>
              <a:rPr lang="hr-HR" sz="2400" dirty="0"/>
              <a:t>podudarnosti.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15"/>
          <p:cNvPicPr>
            <a:picLocks noGrp="1" noChangeAspect="1"/>
          </p:cNvPicPr>
          <p:nvPr/>
        </p:nvPicPr>
        <p:blipFill rotWithShape="1">
          <a:blip r:embed="rId3"/>
          <a:srcRect l="7833" t="5970" r="38607" b="19436"/>
          <a:stretch/>
        </p:blipFill>
        <p:spPr bwMode="auto">
          <a:xfrm>
            <a:off x="2706387" y="2225521"/>
            <a:ext cx="5505959" cy="4313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/>
              <a:t>Vrste prikaza podudarnosti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/>
              <a:t>Match Overview</a:t>
            </a:r>
            <a:r>
              <a:rPr lang="en-US" sz="2400" i="1" dirty="0"/>
              <a:t> </a:t>
            </a:r>
            <a:r>
              <a:rPr lang="en-US" sz="2400" dirty="0"/>
              <a:t>(</a:t>
            </a:r>
            <a:r>
              <a:rPr lang="hr-HR" sz="2400" dirty="0"/>
              <a:t>prikaz grupiranih najvećih podudarnosti</a:t>
            </a:r>
            <a:r>
              <a:rPr lang="en-US" sz="2400" dirty="0"/>
              <a:t>): </a:t>
            </a:r>
            <a:r>
              <a:rPr lang="hr-HR" sz="2400" dirty="0"/>
              <a:t>Popis svih područja podudarnosti. Podudarnosti su prikazane u bojama, grupirane i sortirane od najvišeg do najmanjeg postotka. </a:t>
            </a:r>
          </a:p>
          <a:p>
            <a:r>
              <a:rPr lang="en-US" sz="2400" b="1" i="1" dirty="0"/>
              <a:t>All Sources</a:t>
            </a:r>
            <a:r>
              <a:rPr lang="en-US" sz="2400" b="1" dirty="0"/>
              <a:t>: </a:t>
            </a:r>
            <a:r>
              <a:rPr lang="hr-HR" sz="2400" dirty="0"/>
              <a:t>Popis svih podudarnosti. </a:t>
            </a:r>
          </a:p>
          <a:p>
            <a:r>
              <a:rPr lang="en-US" sz="2400" b="1" i="1" dirty="0"/>
              <a:t>Match Breakdown:</a:t>
            </a:r>
            <a:r>
              <a:rPr lang="en-US" sz="2400" i="1" dirty="0"/>
              <a:t> </a:t>
            </a:r>
            <a:r>
              <a:rPr lang="hr-HR" sz="2400" dirty="0"/>
              <a:t>Prikaz pojedinih podudarnosti unutar grupiranih najvećih podudarnosti (</a:t>
            </a:r>
            <a:r>
              <a:rPr lang="hr-HR" sz="2400" i="1" dirty="0" err="1"/>
              <a:t>Match</a:t>
            </a:r>
            <a:r>
              <a:rPr lang="hr-HR" sz="2400" i="1" dirty="0"/>
              <a:t> </a:t>
            </a:r>
            <a:r>
              <a:rPr lang="hr-HR" sz="2400" i="1" dirty="0" err="1"/>
              <a:t>Overview</a:t>
            </a:r>
            <a:r>
              <a:rPr lang="hr-HR" sz="2400" dirty="0"/>
              <a:t>)</a:t>
            </a:r>
            <a:endParaRPr lang="en-US" sz="2400" dirty="0"/>
          </a:p>
          <a:p>
            <a:r>
              <a:rPr lang="en-US" sz="2400" b="1" i="1" dirty="0"/>
              <a:t>Direct Source Comparison:</a:t>
            </a:r>
            <a:r>
              <a:rPr lang="en-US" sz="2400" dirty="0"/>
              <a:t> </a:t>
            </a:r>
            <a:r>
              <a:rPr lang="hr-HR" sz="2400" dirty="0"/>
              <a:t>Usporedni prikaz studentskog rada i izvornika. </a:t>
            </a:r>
            <a:endParaRPr lang="en-US" sz="2400" dirty="0"/>
          </a:p>
          <a:p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9893" t="15688" r="-392" b="74314"/>
          <a:stretch/>
        </p:blipFill>
        <p:spPr bwMode="auto">
          <a:xfrm>
            <a:off x="2230606" y="2867924"/>
            <a:ext cx="1180465" cy="323850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84198" t="15798" r="1370" b="78654"/>
          <a:stretch/>
        </p:blipFill>
        <p:spPr bwMode="auto">
          <a:xfrm>
            <a:off x="5589917" y="3191774"/>
            <a:ext cx="1406106" cy="318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85488" t="15439" r="81" b="78655"/>
          <a:stretch/>
        </p:blipFill>
        <p:spPr bwMode="auto">
          <a:xfrm>
            <a:off x="7443374" y="4002657"/>
            <a:ext cx="1243426" cy="38455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80800" t="16039" r="81" b="68162"/>
          <a:stretch/>
        </p:blipFill>
        <p:spPr bwMode="auto">
          <a:xfrm>
            <a:off x="2339304" y="4934309"/>
            <a:ext cx="1844507" cy="82956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54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u="sng" dirty="0"/>
              <a:t>O sustavu </a:t>
            </a:r>
            <a:r>
              <a:rPr lang="hr-HR" sz="3200" b="1" i="1" u="sng" dirty="0"/>
              <a:t>Turnitin</a:t>
            </a:r>
            <a:endParaRPr lang="hr-HR" sz="32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76249" cy="4526100"/>
          </a:xfrm>
        </p:spPr>
        <p:txBody>
          <a:bodyPr/>
          <a:lstStyle/>
          <a:p>
            <a:pPr marL="203200" indent="0">
              <a:buNone/>
            </a:pPr>
            <a:r>
              <a:rPr lang="hr-HR" sz="2800" dirty="0"/>
              <a:t>Sustav </a:t>
            </a:r>
            <a:r>
              <a:rPr lang="hr-HR" sz="2800" i="1" dirty="0"/>
              <a:t>Turnitin </a:t>
            </a:r>
            <a:r>
              <a:rPr lang="hr-HR" sz="2800" dirty="0"/>
              <a:t>uspoređuje studentske radove s radovima objavljenim u javno dostupnim i komercijalnim bazama podataka, trenutno dostupnim i arhiviranim mrežnim mjestima, te s bazom već pregledanih studentskih radova unutar sustava </a:t>
            </a:r>
            <a:r>
              <a:rPr lang="hr-HR" sz="2800" i="1" dirty="0"/>
              <a:t>Turnitin</a:t>
            </a:r>
            <a:r>
              <a:rPr lang="hr-HR" sz="2800" dirty="0"/>
              <a:t>. Učitavanjem rada u sustav </a:t>
            </a:r>
            <a:r>
              <a:rPr lang="hr-HR" sz="2800" i="1" dirty="0"/>
              <a:t>Turnitin </a:t>
            </a:r>
            <a:r>
              <a:rPr lang="hr-HR" sz="2800" dirty="0"/>
              <a:t>te određivanjem nekoliko parametara, sustav generira </a:t>
            </a:r>
            <a:r>
              <a:rPr lang="hr-HR" sz="2800" i="1" dirty="0"/>
              <a:t>izvještaj o izvornosti </a:t>
            </a:r>
            <a:r>
              <a:rPr lang="hr-HR" sz="2800" dirty="0"/>
              <a:t>rada na kojem je vidljiva eventualna istovjetnost ili sličnost dijelova teksta s tekstom nađenim u jednoj ili više spomenutih baza.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95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74637"/>
            <a:ext cx="8577943" cy="1143000"/>
          </a:xfrm>
        </p:spPr>
        <p:txBody>
          <a:bodyPr>
            <a:noAutofit/>
          </a:bodyPr>
          <a:lstStyle/>
          <a:p>
            <a:r>
              <a:rPr lang="hr-HR" sz="3200" b="1" u="sng" dirty="0"/>
              <a:t>Isključivanje citiranog teksta, popisa literature ili manjih podudarnosti iz izvještaja o podudarnosti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524000"/>
            <a:ext cx="3660710" cy="3466011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3"/>
            </a:pPr>
            <a:r>
              <a:rPr lang="hr-HR" sz="1400" dirty="0">
                <a:solidFill>
                  <a:schemeClr val="tx1"/>
                </a:solidFill>
              </a:rPr>
              <a:t>Ovaj filter treba biti prethodno već postavljen kod otvaranja kolegija na vrijednost 5 riječi. Ovdje ga je moguće primijeniti ako je prethodno zaboravljen</a:t>
            </a:r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r>
              <a:rPr lang="hr-HR" sz="1400" dirty="0"/>
              <a:t>Odaberite </a:t>
            </a:r>
            <a:r>
              <a:rPr lang="hr-HR" sz="1400" dirty="0" err="1"/>
              <a:t>Apply</a:t>
            </a:r>
            <a:r>
              <a:rPr lang="hr-HR" sz="1400" dirty="0"/>
              <a:t> </a:t>
            </a:r>
            <a:r>
              <a:rPr lang="hr-HR" sz="1400" dirty="0" err="1"/>
              <a:t>Changes</a:t>
            </a:r>
            <a:r>
              <a:rPr lang="hr-HR" sz="1400" dirty="0"/>
              <a:t> opciju na dnu stranice. 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0926" y="1524000"/>
            <a:ext cx="3590265" cy="36301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Odaberite ikonu  Filter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na dnu stranice izvještaja</a:t>
            </a: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U desnom prozoru će se otvoriti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Filters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opcije. Kako biste iz izvještaja isključili citirani tekst odaberite opciju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Quotes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, a kako biste isključili popis literature odaberite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Bibliography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opciju</a:t>
            </a: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200" dirty="0"/>
          </a:p>
          <a:p>
            <a:endParaRPr lang="hr-HR" sz="1200" dirty="0"/>
          </a:p>
        </p:txBody>
      </p:sp>
      <p:pic>
        <p:nvPicPr>
          <p:cNvPr id="5" name="image31.png" descr="Screen Shot 2015-04-27 at 9.01.09 AM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4827" y="2109287"/>
            <a:ext cx="1767422" cy="600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32.png" descr="Screen Shot 2015-04-27 at 9.03.3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27" y="4417583"/>
            <a:ext cx="3116364" cy="14731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33.png" descr="Screen Shot 2015-04-27 at 9.08.50 AM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26198" y="5069857"/>
            <a:ext cx="3512975" cy="8209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62B45-7C7B-48FC-88CA-A3C9E2CEE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98" y="2533650"/>
            <a:ext cx="31652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Translated</a:t>
            </a: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</a:t>
            </a: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(Beta)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2400" dirty="0" err="1"/>
              <a:t>Translated</a:t>
            </a:r>
            <a:r>
              <a:rPr lang="hr-HR" sz="2400" dirty="0"/>
              <a:t> </a:t>
            </a:r>
            <a:r>
              <a:rPr lang="hr-HR" sz="2400" dirty="0" err="1"/>
              <a:t>Matching</a:t>
            </a:r>
            <a:r>
              <a:rPr lang="hr-HR" sz="2400" dirty="0"/>
              <a:t> je dodatna usluga (u razvojnoj fazi ????)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2400" dirty="0"/>
              <a:t>koja radove na drugim jezicima prevodi na engleski jezik i          uspoređuje s engleskim izvorima.</a:t>
            </a:r>
            <a:endParaRPr lang="hr-HR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hr-HR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dirty="0"/>
              <a:t>	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905" t="9368" r="47926" b="3605"/>
          <a:stretch/>
        </p:blipFill>
        <p:spPr bwMode="auto">
          <a:xfrm>
            <a:off x="690113" y="3226998"/>
            <a:ext cx="265874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85813" t="9368" r="-96" b="3605"/>
          <a:stretch/>
        </p:blipFill>
        <p:spPr bwMode="auto">
          <a:xfrm>
            <a:off x="3348858" y="3226998"/>
            <a:ext cx="822325" cy="2818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79" y="3226998"/>
            <a:ext cx="3540551" cy="281876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59937" t="47913" r="35047" b="43563"/>
          <a:stretch/>
        </p:blipFill>
        <p:spPr bwMode="auto">
          <a:xfrm>
            <a:off x="4416443" y="3063097"/>
            <a:ext cx="1190727" cy="110346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144" y="3794147"/>
            <a:ext cx="3157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jezici su uključeni u uslugu </a:t>
            </a:r>
            <a:r>
              <a:rPr lang="hr-HR" i="1" dirty="0" err="1"/>
              <a:t>translated</a:t>
            </a:r>
            <a:r>
              <a:rPr lang="hr-HR" i="1" dirty="0"/>
              <a:t> </a:t>
            </a:r>
            <a:r>
              <a:rPr lang="hr-HR" i="1" dirty="0" err="1"/>
              <a:t>matching</a:t>
            </a:r>
            <a:r>
              <a:rPr lang="hr-HR" dirty="0"/>
              <a:t>?  </a:t>
            </a:r>
          </a:p>
          <a:p>
            <a:br>
              <a:rPr lang="hr-HR" dirty="0"/>
            </a:br>
            <a:r>
              <a:rPr lang="hr-HR" dirty="0"/>
              <a:t>Arapski, kineski, češki, danski, nizozemski, farsi, finski, francuski, njemački, grčki, hebrejski, mađarski, talijanski, japanski, korejski, norveški, portugalski, rumunjski ruski, srpski, slovački, slovenski, španjolski, švedski, tajlandski i turski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A37B-5584-4BB1-AAAC-6F268F7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1885"/>
            <a:ext cx="8229600" cy="966652"/>
          </a:xfrm>
        </p:spPr>
        <p:txBody>
          <a:bodyPr/>
          <a:lstStyle/>
          <a:p>
            <a:r>
              <a:rPr lang="hr-HR" sz="3200" b="1" u="sng" dirty="0"/>
              <a:t>Postavljanje korisničkog profila za nastavnike</a:t>
            </a:r>
            <a:br>
              <a:rPr lang="hr-HR" sz="4800" dirty="0"/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3C2D3-DEB1-4EC0-AA10-33865C90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6171"/>
            <a:ext cx="8229600" cy="5190129"/>
          </a:xfrm>
        </p:spPr>
        <p:txBody>
          <a:bodyPr/>
          <a:lstStyle/>
          <a:p>
            <a:pPr marL="203200" indent="0">
              <a:buNone/>
            </a:pPr>
            <a:r>
              <a:rPr lang="hr-HR" sz="2000" dirty="0"/>
              <a:t>Nakon što ste od podrške za </a:t>
            </a:r>
            <a:r>
              <a:rPr lang="hr-HR" sz="2000" i="1" dirty="0"/>
              <a:t>Turnitin </a:t>
            </a:r>
            <a:r>
              <a:rPr lang="hr-HR" sz="2000" dirty="0"/>
              <a:t>Sveučilišne knjižnice zatražili nastavnički korisnički profil </a:t>
            </a:r>
            <a:r>
              <a:rPr lang="hr-HR" sz="2000" u="sng" dirty="0"/>
              <a:t>primit ćete na Vaš mail poveznicu </a:t>
            </a:r>
            <a:r>
              <a:rPr lang="hr-HR" sz="2000" dirty="0"/>
              <a:t>koju je potrebno otvoriti te slijediti korake za kreiranje profila.</a:t>
            </a:r>
          </a:p>
          <a:p>
            <a:pPr marL="203200" indent="0">
              <a:buNone/>
            </a:pPr>
            <a:endParaRPr lang="hr-HR" sz="2000" dirty="0"/>
          </a:p>
          <a:p>
            <a:pPr marL="203200" indent="0">
              <a:buNone/>
            </a:pPr>
            <a:endParaRPr lang="hr-H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3AE78-4E75-4C82-8140-7033B45FD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hr-H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3875C-2E52-4E73-9C6D-A479EE128C99}"/>
              </a:ext>
            </a:extLst>
          </p:cNvPr>
          <p:cNvSpPr txBox="1"/>
          <p:nvPr/>
        </p:nvSpPr>
        <p:spPr>
          <a:xfrm>
            <a:off x="5381898" y="5028846"/>
            <a:ext cx="3304902" cy="52322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prethodno navedenu mail adresu </a:t>
            </a:r>
            <a:r>
              <a:rPr lang="hr-H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primate potvrdu s novom poveznicom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66DCD0-EB62-4D3A-980A-309F03AE90CF}"/>
              </a:ext>
            </a:extLst>
          </p:cNvPr>
          <p:cNvCxnSpPr/>
          <p:nvPr/>
        </p:nvCxnSpPr>
        <p:spPr>
          <a:xfrm flipH="1" flipV="1">
            <a:off x="6757851" y="4084320"/>
            <a:ext cx="156755" cy="73900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48B67EE-3E38-43C4-AC14-9D76E0C0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7" y="2020389"/>
            <a:ext cx="3174274" cy="4335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C9E5B-DA22-4FC0-AB5E-A131731BBA49}"/>
              </a:ext>
            </a:extLst>
          </p:cNvPr>
          <p:cNvSpPr txBox="1"/>
          <p:nvPr/>
        </p:nvSpPr>
        <p:spPr>
          <a:xfrm>
            <a:off x="785405" y="2215584"/>
            <a:ext cx="1103812" cy="181588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ADRESA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koje ste poslali zahtjev za otvaranje računa (</a:t>
            </a:r>
            <a:r>
              <a:rPr lang="hr-H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unizd.hr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FB80D-5F4B-4A71-8BC0-ED9D16BACF4D}"/>
              </a:ext>
            </a:extLst>
          </p:cNvPr>
          <p:cNvSpPr txBox="1"/>
          <p:nvPr/>
        </p:nvSpPr>
        <p:spPr>
          <a:xfrm>
            <a:off x="785405" y="4303609"/>
            <a:ext cx="1088568" cy="138499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VAŠE PREZIME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(obvezni hrvatski dijakritički znakovi)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55537-718A-4E36-BFD9-31D76224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97" y="1902823"/>
            <a:ext cx="3304903" cy="31260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35069BA-6B28-420C-88CD-85F0C35523C1}"/>
              </a:ext>
            </a:extLst>
          </p:cNvPr>
          <p:cNvSpPr/>
          <p:nvPr/>
        </p:nvSpPr>
        <p:spPr>
          <a:xfrm>
            <a:off x="1946366" y="5183165"/>
            <a:ext cx="851258" cy="505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15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548679"/>
            <a:ext cx="8229600" cy="55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hr-HR" sz="2000" dirty="0"/>
              <a:t>U sljedećem koraku primit ćete </a:t>
            </a:r>
            <a:r>
              <a:rPr lang="hr-HR" sz="2000" u="sng" dirty="0"/>
              <a:t>novi mail s novom poveznicom </a:t>
            </a:r>
            <a:r>
              <a:rPr lang="hr-HR" sz="2000" dirty="0"/>
              <a:t>za kreiranje Vaše lozinke (trajanje 24 sata). Slijedite pozivnicu i korake obrasca za kreiranje lozinke.</a:t>
            </a:r>
            <a:endParaRPr lang="hr-H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r-H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BC5A5-1A68-4563-BA17-CF468A19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3" y="1576251"/>
            <a:ext cx="3489963" cy="4415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A9B648-D46A-43F5-B671-B318797B30B7}"/>
              </a:ext>
            </a:extLst>
          </p:cNvPr>
          <p:cNvSpPr txBox="1"/>
          <p:nvPr/>
        </p:nvSpPr>
        <p:spPr>
          <a:xfrm>
            <a:off x="191590" y="3051003"/>
            <a:ext cx="1038494" cy="95410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LOZINKA PO IZBORU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(6-12 znakova)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15CE1-254A-4082-8797-61CBEB5DA666}"/>
              </a:ext>
            </a:extLst>
          </p:cNvPr>
          <p:cNvSpPr txBox="1"/>
          <p:nvPr/>
        </p:nvSpPr>
        <p:spPr>
          <a:xfrm>
            <a:off x="191590" y="4213473"/>
            <a:ext cx="1038494" cy="52322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PONOVITE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lozinku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6768D-84A8-4C24-BE66-2D6147C0E159}"/>
              </a:ext>
            </a:extLst>
          </p:cNvPr>
          <p:cNvSpPr/>
          <p:nvPr/>
        </p:nvSpPr>
        <p:spPr>
          <a:xfrm>
            <a:off x="1230082" y="4781006"/>
            <a:ext cx="1504409" cy="592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946A86-F9A8-4B3A-B89C-8A6E5AA89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94" y="1576251"/>
            <a:ext cx="3461657" cy="390361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8EF7DBA-47E2-4C62-8F36-D2834CB166E2}"/>
              </a:ext>
            </a:extLst>
          </p:cNvPr>
          <p:cNvSpPr/>
          <p:nvPr/>
        </p:nvSpPr>
        <p:spPr>
          <a:xfrm>
            <a:off x="4985656" y="3901440"/>
            <a:ext cx="936173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A32FF-95D5-4733-A18E-0B5D800CC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44137"/>
            <a:ext cx="8229600" cy="5664746"/>
          </a:xfrm>
        </p:spPr>
        <p:txBody>
          <a:bodyPr/>
          <a:lstStyle/>
          <a:p>
            <a:pPr marL="203200" indent="0">
              <a:buNone/>
            </a:pPr>
            <a:r>
              <a:rPr lang="hr-HR" sz="2000" dirty="0"/>
              <a:t>Nakon što ste se </a:t>
            </a:r>
            <a:r>
              <a:rPr lang="hr-HR" sz="2000" i="1" dirty="0"/>
              <a:t>ulogirali</a:t>
            </a:r>
            <a:r>
              <a:rPr lang="hr-HR" sz="2000" dirty="0"/>
              <a:t> u Vaš profil potrebno je slijediti korake za završetak kreiranja profila ; sigurnosno pitanje i tajni odgovor te prihvaćanje uvjeta korištenja sustava </a:t>
            </a:r>
            <a:r>
              <a:rPr lang="hr-HR" sz="2000" i="1" dirty="0"/>
              <a:t>Turnitin</a:t>
            </a:r>
            <a:r>
              <a:rPr lang="hr-HR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2D612-6FCC-47E7-9DBC-E6F70A41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90" y="1776549"/>
            <a:ext cx="3206930" cy="4110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C6F80-53FD-4D99-91A3-C8D6F519993C}"/>
              </a:ext>
            </a:extLst>
          </p:cNvPr>
          <p:cNvSpPr txBox="1"/>
          <p:nvPr/>
        </p:nvSpPr>
        <p:spPr>
          <a:xfrm>
            <a:off x="682530" y="2910929"/>
            <a:ext cx="1273629" cy="116955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ODABERITE SIGURNOSNO PITANJE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(padajući izbornik)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E05C8-54D4-4C9F-9CB8-13B24099276B}"/>
              </a:ext>
            </a:extLst>
          </p:cNvPr>
          <p:cNvSpPr txBox="1"/>
          <p:nvPr/>
        </p:nvSpPr>
        <p:spPr>
          <a:xfrm>
            <a:off x="682530" y="4271404"/>
            <a:ext cx="1273629" cy="160043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UPIŠITE TAJNI ODGOVOR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koji ćete zapamtiti za potrebe oporavka zaboravljene lozinke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86420-9ECC-4BD0-84E2-8E9078BFE35E}"/>
              </a:ext>
            </a:extLst>
          </p:cNvPr>
          <p:cNvSpPr txBox="1"/>
          <p:nvPr/>
        </p:nvSpPr>
        <p:spPr>
          <a:xfrm>
            <a:off x="682531" y="1785255"/>
            <a:ext cx="1273629" cy="95410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Zacrnjena polja će biti automatski ispunjena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73943C-E848-45C5-889F-F8909631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09" y="1767839"/>
            <a:ext cx="3391987" cy="28912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FDC6E8F-E604-4BAF-A1DA-38033F36B64F}"/>
              </a:ext>
            </a:extLst>
          </p:cNvPr>
          <p:cNvSpPr/>
          <p:nvPr/>
        </p:nvSpPr>
        <p:spPr>
          <a:xfrm>
            <a:off x="2048689" y="5488665"/>
            <a:ext cx="644435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810B60-5CF4-4DCD-9066-6F34E0099CAA}"/>
              </a:ext>
            </a:extLst>
          </p:cNvPr>
          <p:cNvSpPr/>
          <p:nvPr/>
        </p:nvSpPr>
        <p:spPr>
          <a:xfrm>
            <a:off x="5294805" y="4236150"/>
            <a:ext cx="1367246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A7554-19F3-4B56-985A-DA2736FB1859}"/>
              </a:ext>
            </a:extLst>
          </p:cNvPr>
          <p:cNvSpPr txBox="1"/>
          <p:nvPr/>
        </p:nvSpPr>
        <p:spPr>
          <a:xfrm>
            <a:off x="5294809" y="4915261"/>
            <a:ext cx="3398518" cy="52322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Potvrda prihvaćanja uvjeta korištenja sustava </a:t>
            </a: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Turnitin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5D0494-6ABC-4CD6-9D9B-89BB96966B99}"/>
              </a:ext>
            </a:extLst>
          </p:cNvPr>
          <p:cNvCxnSpPr>
            <a:cxnSpLocks/>
          </p:cNvCxnSpPr>
          <p:nvPr/>
        </p:nvCxnSpPr>
        <p:spPr>
          <a:xfrm>
            <a:off x="1956159" y="3923726"/>
            <a:ext cx="40386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663C95-B6CA-4E11-9D4B-F739C5D52589}"/>
              </a:ext>
            </a:extLst>
          </p:cNvPr>
          <p:cNvCxnSpPr>
            <a:cxnSpLocks/>
          </p:cNvCxnSpPr>
          <p:nvPr/>
        </p:nvCxnSpPr>
        <p:spPr>
          <a:xfrm>
            <a:off x="1956159" y="4437016"/>
            <a:ext cx="40386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5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9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Kreiranje kolegija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0294" t="31282" r="1303" b="61984"/>
          <a:stretch/>
        </p:blipFill>
        <p:spPr>
          <a:xfrm>
            <a:off x="3989163" y="987471"/>
            <a:ext cx="2039765" cy="6195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8" name="Shape 138"/>
          <p:cNvSpPr txBox="1"/>
          <p:nvPr/>
        </p:nvSpPr>
        <p:spPr>
          <a:xfrm>
            <a:off x="755575" y="1088572"/>
            <a:ext cx="2880320" cy="103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1.kliknite na </a:t>
            </a:r>
            <a:r>
              <a:rPr lang="hr-H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2.popunite obrazac.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l="-1792" t="24144" r="38703" b="18994"/>
          <a:stretch/>
        </p:blipFill>
        <p:spPr>
          <a:xfrm>
            <a:off x="699811" y="2124891"/>
            <a:ext cx="6492296" cy="41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971898" y="3338994"/>
            <a:ext cx="1897500" cy="3387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NAZIV KOLEGIJA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028928" y="41658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181328" y="43182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333728" y="44706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486128" y="46230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971898" y="3746359"/>
            <a:ext cx="3528391" cy="553997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LOZINKA za upis u kolegij  </a:t>
            </a:r>
            <a:r>
              <a:rPr lang="hr-H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(izmišljate ju sami, mala slova i brojevi, npr. ip2016)</a:t>
            </a:r>
          </a:p>
        </p:txBody>
      </p:sp>
      <p:sp>
        <p:nvSpPr>
          <p:cNvPr id="146" name="Shape 146"/>
          <p:cNvSpPr/>
          <p:nvPr/>
        </p:nvSpPr>
        <p:spPr>
          <a:xfrm>
            <a:off x="4962009" y="4394849"/>
            <a:ext cx="2888704" cy="584774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PODRUČJE i RAZINA KOLEGIJA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(birate iz padajućeg izbornika)</a:t>
            </a:r>
          </a:p>
        </p:txBody>
      </p:sp>
      <p:sp>
        <p:nvSpPr>
          <p:cNvPr id="147" name="Shape 147"/>
          <p:cNvSpPr/>
          <p:nvPr/>
        </p:nvSpPr>
        <p:spPr>
          <a:xfrm>
            <a:off x="4971898" y="5258598"/>
            <a:ext cx="3528391" cy="338554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DATUMI POČETKA i ZAVRŠETKA kolegija</a:t>
            </a:r>
          </a:p>
        </p:txBody>
      </p:sp>
      <p:sp>
        <p:nvSpPr>
          <p:cNvPr id="148" name="Shape 148"/>
          <p:cNvSpPr/>
          <p:nvPr/>
        </p:nvSpPr>
        <p:spPr>
          <a:xfrm>
            <a:off x="3761618" y="5904750"/>
            <a:ext cx="913551" cy="2868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87611-F72C-4FFC-B027-73BD8B7362FE}"/>
              </a:ext>
            </a:extLst>
          </p:cNvPr>
          <p:cNvSpPr txBox="1"/>
          <p:nvPr/>
        </p:nvSpPr>
        <p:spPr>
          <a:xfrm>
            <a:off x="4971898" y="2950453"/>
            <a:ext cx="3477224" cy="30777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VRSTA KOLEGIJA (uvijek </a:t>
            </a:r>
            <a:r>
              <a:rPr lang="hr-HR" b="1" dirty="0"/>
              <a:t>STANDARD)</a:t>
            </a:r>
            <a:endParaRPr lang="hr-HR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3C41-3B6E-45B3-9974-8B7EA09BBD66}"/>
              </a:ext>
            </a:extLst>
          </p:cNvPr>
          <p:cNvCxnSpPr>
            <a:cxnSpLocks/>
          </p:cNvCxnSpPr>
          <p:nvPr/>
        </p:nvCxnSpPr>
        <p:spPr>
          <a:xfrm flipH="1">
            <a:off x="3558029" y="3178628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23BEC8-9EE6-48B6-9185-E42F362197C8}"/>
              </a:ext>
            </a:extLst>
          </p:cNvPr>
          <p:cNvCxnSpPr/>
          <p:nvPr/>
        </p:nvCxnSpPr>
        <p:spPr>
          <a:xfrm flipH="1">
            <a:off x="3526971" y="3560397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BDBEB9-B4FB-4613-8F49-A1F05C820CBC}"/>
              </a:ext>
            </a:extLst>
          </p:cNvPr>
          <p:cNvCxnSpPr>
            <a:cxnSpLocks/>
          </p:cNvCxnSpPr>
          <p:nvPr/>
        </p:nvCxnSpPr>
        <p:spPr>
          <a:xfrm flipH="1">
            <a:off x="3526971" y="3953691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9A22E9-6724-4530-943D-1711E6D08FF7}"/>
              </a:ext>
            </a:extLst>
          </p:cNvPr>
          <p:cNvCxnSpPr>
            <a:cxnSpLocks/>
          </p:cNvCxnSpPr>
          <p:nvPr/>
        </p:nvCxnSpPr>
        <p:spPr>
          <a:xfrm flipH="1" flipV="1">
            <a:off x="3558029" y="4436326"/>
            <a:ext cx="1320730" cy="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7431CC-D45E-4FE7-86B5-42FE09507739}"/>
              </a:ext>
            </a:extLst>
          </p:cNvPr>
          <p:cNvCxnSpPr>
            <a:cxnSpLocks/>
          </p:cNvCxnSpPr>
          <p:nvPr/>
        </p:nvCxnSpPr>
        <p:spPr>
          <a:xfrm flipH="1">
            <a:off x="3558029" y="4728553"/>
            <a:ext cx="1292647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E239D1-DE43-49CC-B3E1-18D6DFA69B03}"/>
              </a:ext>
            </a:extLst>
          </p:cNvPr>
          <p:cNvCxnSpPr/>
          <p:nvPr/>
        </p:nvCxnSpPr>
        <p:spPr>
          <a:xfrm flipH="1">
            <a:off x="3635895" y="5495109"/>
            <a:ext cx="128444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 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14300" y="274651"/>
            <a:ext cx="4248300" cy="3154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r-HR" sz="2400" dirty="0"/>
              <a:t>Nakon kreiranja kolegija pojavljuje se prozor s identifikatorom i lozinkom koji će Vam trebati ako se odlučite omogućiti studentima predavanje radova u kreirani kolegij (lozinka kolegija je uvijek vidljiva iz Vašeg profila)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7</a:t>
            </a:fld>
            <a:endParaRPr lang="hr-HR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34374" t="32963" r="34166" b="26851"/>
          <a:stretch/>
        </p:blipFill>
        <p:spPr>
          <a:xfrm>
            <a:off x="4448175" y="484199"/>
            <a:ext cx="4429125" cy="282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t="17037" b="46666"/>
          <a:stretch/>
        </p:blipFill>
        <p:spPr>
          <a:xfrm>
            <a:off x="133350" y="3518987"/>
            <a:ext cx="8877300" cy="2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1008834" y="5477692"/>
            <a:ext cx="1047900" cy="20900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267400" y="1349231"/>
            <a:ext cx="2571600" cy="676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84137"/>
            <a:ext cx="8229600" cy="82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Dodavanje zadataka i postavke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04775" y="929705"/>
            <a:ext cx="8877300" cy="5196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dirty="0"/>
              <a:t>kliknite na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88002" t="33275" r="750" b="59964"/>
          <a:stretch/>
        </p:blipFill>
        <p:spPr>
          <a:xfrm>
            <a:off x="2664823" y="1011303"/>
            <a:ext cx="2061428" cy="6574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2" name="Shape 172"/>
          <p:cNvSpPr txBox="1"/>
          <p:nvPr/>
        </p:nvSpPr>
        <p:spPr>
          <a:xfrm>
            <a:off x="1133475" y="2228850"/>
            <a:ext cx="3228900" cy="4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350195" y="4370916"/>
            <a:ext cx="3772280" cy="1677187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/>
              <a:t>7. </a:t>
            </a:r>
            <a:r>
              <a:rPr lang="hr-HR" dirty="0"/>
              <a:t>Generiraj izvješće o izvornosti za studentske radove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odmah (prvi izvještaj je konačni)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odmah (izvještaj se može mijenjati do roka predaje)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na dan roka predaje</a:t>
            </a:r>
          </a:p>
          <a:p>
            <a:pPr lvl="0" rtl="0">
              <a:spcBef>
                <a:spcPts val="0"/>
              </a:spcBef>
              <a:buNone/>
            </a:pPr>
            <a:endParaRPr lang="hr-HR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93A87-7E70-4FD4-8165-59522927ECC4}"/>
              </a:ext>
            </a:extLst>
          </p:cNvPr>
          <p:cNvCxnSpPr>
            <a:cxnSpLocks/>
          </p:cNvCxnSpPr>
          <p:nvPr/>
        </p:nvCxnSpPr>
        <p:spPr>
          <a:xfrm flipH="1">
            <a:off x="5791200" y="4572000"/>
            <a:ext cx="1012917" cy="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537BD0-8BA3-4DDA-B3BE-E4F3C1F6870E}"/>
              </a:ext>
            </a:extLst>
          </p:cNvPr>
          <p:cNvCxnSpPr>
            <a:cxnSpLocks/>
          </p:cNvCxnSpPr>
          <p:nvPr/>
        </p:nvCxnSpPr>
        <p:spPr>
          <a:xfrm flipH="1">
            <a:off x="5791200" y="5303520"/>
            <a:ext cx="101291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05E3E31-476D-4317-9E74-1A0FD26B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27" y="1630247"/>
            <a:ext cx="3665272" cy="4417856"/>
          </a:xfrm>
          <a:prstGeom prst="rect">
            <a:avLst/>
          </a:prstGeom>
        </p:spPr>
      </p:pic>
      <p:sp>
        <p:nvSpPr>
          <p:cNvPr id="173" name="Shape 173"/>
          <p:cNvSpPr txBox="1"/>
          <p:nvPr/>
        </p:nvSpPr>
        <p:spPr>
          <a:xfrm>
            <a:off x="2995574" y="2142773"/>
            <a:ext cx="3653267" cy="330769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b="1" dirty="0"/>
              <a:t>2.NAZIV ZADATKA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804117" y="1011303"/>
            <a:ext cx="2223577" cy="208024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/>
              <a:t>1.ROK</a:t>
            </a:r>
            <a:r>
              <a:rPr lang="hr-HR" dirty="0"/>
              <a:t> za predaju radova (ne može biti dulji od roka prethodno postavljenog za trajanje kolegija)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338355" y="4336868"/>
            <a:ext cx="3503720" cy="613341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b="1" dirty="0"/>
              <a:t>5.</a:t>
            </a:r>
            <a:r>
              <a:rPr lang="hr-HR" dirty="0"/>
              <a:t>Omogući predaju radova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hr-HR" dirty="0"/>
              <a:t>nakon predviđenog roka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338354" y="5028257"/>
            <a:ext cx="3503720" cy="593726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b="1" dirty="0">
                <a:solidFill>
                  <a:schemeClr val="dk1"/>
                </a:solidFill>
              </a:rPr>
              <a:t>6. </a:t>
            </a:r>
            <a:r>
              <a:rPr lang="hr-HR" dirty="0">
                <a:solidFill>
                  <a:schemeClr val="dk1"/>
                </a:solidFill>
              </a:rPr>
              <a:t>Generiraj izvješće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hr-HR" dirty="0">
                <a:solidFill>
                  <a:schemeClr val="dk1"/>
                </a:solidFill>
              </a:rPr>
              <a:t>o izvornosti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01925" y="2533185"/>
            <a:ext cx="6346915" cy="587523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hr-HR" b="1" dirty="0"/>
              <a:t>3. ODABERITE</a:t>
            </a:r>
            <a:r>
              <a:rPr lang="hr-HR" dirty="0"/>
              <a:t>: </a:t>
            </a:r>
            <a:r>
              <a:rPr lang="hr-HR" u="sng" dirty="0"/>
              <a:t>Omogući samo one vrste datoteka za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hr-HR" u="sng" dirty="0"/>
              <a:t>koje Turnitin može provjeriti izvornost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964513-4A8F-413B-A8BC-49FBB1C38967}"/>
              </a:ext>
            </a:extLst>
          </p:cNvPr>
          <p:cNvCxnSpPr>
            <a:cxnSpLocks/>
          </p:cNvCxnSpPr>
          <p:nvPr/>
        </p:nvCxnSpPr>
        <p:spPr>
          <a:xfrm>
            <a:off x="4122474" y="5869577"/>
            <a:ext cx="121588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C74794-3CCD-4F4E-B7BB-40B230F669D0}"/>
              </a:ext>
            </a:extLst>
          </p:cNvPr>
          <p:cNvSpPr txBox="1"/>
          <p:nvPr/>
        </p:nvSpPr>
        <p:spPr>
          <a:xfrm>
            <a:off x="350195" y="3791967"/>
            <a:ext cx="3772279" cy="30777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4. </a:t>
            </a:r>
            <a:r>
              <a:rPr lang="hr-HR" dirty="0"/>
              <a:t>Napomene nastavnika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9D3E24-CF03-4B53-A1D1-0E6E9C86BA2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122474" y="3945856"/>
            <a:ext cx="121588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CBDF77-3C11-4A9F-B375-803684A7FC7B}"/>
              </a:ext>
            </a:extLst>
          </p:cNvPr>
          <p:cNvSpPr txBox="1"/>
          <p:nvPr/>
        </p:nvSpPr>
        <p:spPr>
          <a:xfrm>
            <a:off x="1604453" y="3216727"/>
            <a:ext cx="4491546" cy="30777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i="1" dirty="0"/>
              <a:t>Otvoriti opcije zadatka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697F7-DE0B-459A-ABEA-E575351D3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8150E-9508-4E9F-BA22-48BE800C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77" y="673610"/>
            <a:ext cx="3918857" cy="5639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60D53-3BED-4A3B-86AE-C7FEA9F612E5}"/>
              </a:ext>
            </a:extLst>
          </p:cNvPr>
          <p:cNvSpPr txBox="1"/>
          <p:nvPr/>
        </p:nvSpPr>
        <p:spPr>
          <a:xfrm>
            <a:off x="457200" y="638586"/>
            <a:ext cx="7502434" cy="76944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8. ISKLJUČITI</a:t>
            </a:r>
            <a:r>
              <a:rPr lang="hr-HR" dirty="0"/>
              <a:t> bibliografiju iz </a:t>
            </a:r>
          </a:p>
          <a:p>
            <a:r>
              <a:rPr lang="hr-HR" dirty="0" err="1"/>
              <a:t>indexa</a:t>
            </a:r>
            <a:r>
              <a:rPr lang="hr-HR" dirty="0"/>
              <a:t> podudarnosti za </a:t>
            </a:r>
          </a:p>
          <a:p>
            <a:r>
              <a:rPr lang="hr-HR" dirty="0"/>
              <a:t>sve radove </a:t>
            </a:r>
            <a:r>
              <a:rPr lang="hr-HR" b="1" dirty="0"/>
              <a:t>(OBAVEZNO)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6DD08-4319-4FA8-80CB-6B3A47CA944F}"/>
              </a:ext>
            </a:extLst>
          </p:cNvPr>
          <p:cNvSpPr txBox="1"/>
          <p:nvPr/>
        </p:nvSpPr>
        <p:spPr>
          <a:xfrm>
            <a:off x="457198" y="1530572"/>
            <a:ext cx="7267305" cy="76944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9. </a:t>
            </a:r>
            <a:r>
              <a:rPr lang="hr-HR" b="1" dirty="0"/>
              <a:t>ISKLJUČITI</a:t>
            </a:r>
            <a:r>
              <a:rPr lang="hr-HR" dirty="0"/>
              <a:t> citate iz </a:t>
            </a:r>
            <a:r>
              <a:rPr lang="hr-HR" dirty="0" err="1"/>
              <a:t>indexa</a:t>
            </a:r>
            <a:r>
              <a:rPr lang="hr-HR" dirty="0"/>
              <a:t> </a:t>
            </a:r>
          </a:p>
          <a:p>
            <a:r>
              <a:rPr lang="hr-HR" dirty="0"/>
              <a:t>podudarnosti za sve radove</a:t>
            </a:r>
            <a:r>
              <a:rPr lang="hr-HR" b="1" dirty="0"/>
              <a:t>(OBAVEZNO)</a:t>
            </a:r>
          </a:p>
          <a:p>
            <a:endParaRPr lang="hr-H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16D3E-BAFB-4787-A9A4-A9BDFF369298}"/>
              </a:ext>
            </a:extLst>
          </p:cNvPr>
          <p:cNvSpPr txBox="1"/>
          <p:nvPr/>
        </p:nvSpPr>
        <p:spPr>
          <a:xfrm>
            <a:off x="457198" y="2421772"/>
            <a:ext cx="5569133" cy="2062103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u="sng" dirty="0">
                <a:solidFill>
                  <a:schemeClr val="tx1"/>
                </a:solidFill>
              </a:rPr>
              <a:t>10. ISKLJUČITI </a:t>
            </a:r>
            <a:r>
              <a:rPr lang="hr-HR" sz="1600" u="sng" dirty="0">
                <a:solidFill>
                  <a:schemeClr val="tx1"/>
                </a:solidFill>
              </a:rPr>
              <a:t>izvore od 5 riječi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podudarnosti</a:t>
            </a:r>
            <a:r>
              <a:rPr lang="hr-HR" sz="1600" b="1" u="sng" dirty="0">
                <a:solidFill>
                  <a:schemeClr val="tx1"/>
                </a:solidFill>
              </a:rPr>
              <a:t> (OBAVEZNO)</a:t>
            </a:r>
          </a:p>
          <a:p>
            <a:endParaRPr lang="hr-HR" sz="1600" b="1" u="sng" dirty="0">
              <a:solidFill>
                <a:schemeClr val="tx1"/>
              </a:solidFill>
            </a:endParaRPr>
          </a:p>
          <a:p>
            <a:r>
              <a:rPr lang="hr-HR" sz="1600" u="sng" dirty="0">
                <a:solidFill>
                  <a:schemeClr val="tx1"/>
                </a:solidFill>
              </a:rPr>
              <a:t>Isključuje iz </a:t>
            </a:r>
            <a:r>
              <a:rPr lang="hr-HR" sz="1600" u="sng" dirty="0" err="1">
                <a:solidFill>
                  <a:schemeClr val="tx1"/>
                </a:solidFill>
              </a:rPr>
              <a:t>indexa</a:t>
            </a:r>
            <a:r>
              <a:rPr lang="hr-HR" sz="1600" u="sng" dirty="0">
                <a:solidFill>
                  <a:schemeClr val="tx1"/>
                </a:solidFill>
              </a:rPr>
              <a:t> podudarnosti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sve izvore koji u ukupnom rezultatu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podudarnosti sudjeluju s ukupno manje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od 6 podudarnih riječi (ne nužno u nizu)</a:t>
            </a:r>
          </a:p>
          <a:p>
            <a:endParaRPr lang="hr-HR" sz="1600" u="sng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1CC40-2317-49D0-8429-8A4AAB92B0DB}"/>
              </a:ext>
            </a:extLst>
          </p:cNvPr>
          <p:cNvSpPr txBox="1"/>
          <p:nvPr/>
        </p:nvSpPr>
        <p:spPr>
          <a:xfrm>
            <a:off x="3951785" y="4527028"/>
            <a:ext cx="4763590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>
                <a:solidFill>
                  <a:schemeClr val="dk1"/>
                </a:solidFill>
              </a:rPr>
              <a:t>11. </a:t>
            </a:r>
            <a:r>
              <a:rPr lang="hr-HR" sz="1600" dirty="0">
                <a:solidFill>
                  <a:schemeClr val="dk1"/>
                </a:solidFill>
              </a:rPr>
              <a:t>Omogući studentima uvid </a:t>
            </a:r>
          </a:p>
          <a:p>
            <a:pPr algn="r"/>
            <a:r>
              <a:rPr lang="hr-HR" sz="1600" dirty="0">
                <a:solidFill>
                  <a:schemeClr val="dk1"/>
                </a:solidFill>
              </a:rPr>
              <a:t>u Izvješća o izvornosti </a:t>
            </a:r>
            <a:r>
              <a:rPr lang="hr-HR" sz="1600" dirty="0" err="1">
                <a:solidFill>
                  <a:schemeClr val="dk1"/>
                </a:solidFill>
              </a:rPr>
              <a:t>radovova</a:t>
            </a:r>
            <a:endParaRPr lang="hr-HR" sz="1600" dirty="0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A5C81-8205-4145-8014-8D0BC6E69054}"/>
              </a:ext>
            </a:extLst>
          </p:cNvPr>
          <p:cNvSpPr txBox="1"/>
          <p:nvPr/>
        </p:nvSpPr>
        <p:spPr>
          <a:xfrm>
            <a:off x="457198" y="5316492"/>
            <a:ext cx="5926184" cy="116955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chemeClr val="tx1"/>
                </a:solidFill>
              </a:rPr>
              <a:t>12.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chemeClr val="tx1"/>
                </a:solidFill>
              </a:rPr>
              <a:t>Translated</a:t>
            </a:r>
            <a:r>
              <a:rPr lang="hr-HR" b="1" i="1" dirty="0">
                <a:solidFill>
                  <a:schemeClr val="tx1"/>
                </a:solidFill>
              </a:rPr>
              <a:t> </a:t>
            </a:r>
            <a:r>
              <a:rPr lang="hr-HR" b="1" i="1" dirty="0" err="1">
                <a:solidFill>
                  <a:schemeClr val="tx1"/>
                </a:solidFill>
              </a:rPr>
              <a:t>Matching</a:t>
            </a:r>
            <a:r>
              <a:rPr lang="hr-HR" b="1" i="1" dirty="0">
                <a:solidFill>
                  <a:schemeClr val="tx1"/>
                </a:solidFill>
              </a:rPr>
              <a:t>  </a:t>
            </a:r>
            <a:r>
              <a:rPr lang="hr-HR" dirty="0">
                <a:solidFill>
                  <a:schemeClr val="tx1"/>
                </a:solidFill>
              </a:rPr>
              <a:t>je dodatna usluga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koja radove izrađene izvorno na drugim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jezicima prevodi na engleski jezik i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uspoređuje s engleskim izvorima.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hr-HR" b="1" i="1" dirty="0">
                <a:solidFill>
                  <a:schemeClr val="tx1"/>
                </a:solidFill>
              </a:rPr>
              <a:t>napomena :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i="1" dirty="0">
                <a:solidFill>
                  <a:schemeClr val="tx1"/>
                </a:solidFill>
              </a:rPr>
              <a:t>trenutno je u razvoju 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03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1179</Words>
  <Application>Microsoft Office PowerPoint</Application>
  <PresentationFormat>On-screen Show (4:3)</PresentationFormat>
  <Paragraphs>196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O sustavu Turnitin</vt:lpstr>
      <vt:lpstr>Postavljanje korisničkog profila za nastavnike </vt:lpstr>
      <vt:lpstr>  </vt:lpstr>
      <vt:lpstr>PowerPoint Presentation</vt:lpstr>
      <vt:lpstr>Kreiranje kolegija</vt:lpstr>
      <vt:lpstr>  </vt:lpstr>
      <vt:lpstr>Dodavanje zadataka i postavke</vt:lpstr>
      <vt:lpstr>PowerPoint Presentation</vt:lpstr>
      <vt:lpstr> </vt:lpstr>
      <vt:lpstr>Dodavanje novog zadatka u istom kolegiju</vt:lpstr>
      <vt:lpstr>Upisivanje studenata</vt:lpstr>
      <vt:lpstr>Opcija Add Student</vt:lpstr>
      <vt:lpstr>Opcija Upload Student List</vt:lpstr>
      <vt:lpstr>Provjera radova – postupak</vt:lpstr>
      <vt:lpstr>Provjera radova – nastavak</vt:lpstr>
      <vt:lpstr>Generiranje izvještaja o izvornosti rada</vt:lpstr>
      <vt:lpstr>Tumačenje izvještaja</vt:lpstr>
      <vt:lpstr>Vrste prikaza podudarnosti</vt:lpstr>
      <vt:lpstr>Isključivanje citiranog teksta, popisa literature ili manjih podudarnosti iz izvještaja o podudarnosti</vt:lpstr>
      <vt:lpstr>Translated matching (Beta)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Vedran Vuković</cp:lastModifiedBy>
  <cp:revision>85</cp:revision>
  <dcterms:modified xsi:type="dcterms:W3CDTF">2018-10-29T08:25:10Z</dcterms:modified>
</cp:coreProperties>
</file>